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84" r:id="rId2"/>
  </p:sldMasterIdLst>
  <p:notesMasterIdLst>
    <p:notesMasterId r:id="rId27"/>
  </p:notesMasterIdLst>
  <p:handoutMasterIdLst>
    <p:handoutMasterId r:id="rId28"/>
  </p:handoutMasterIdLst>
  <p:sldIdLst>
    <p:sldId id="281" r:id="rId3"/>
    <p:sldId id="287" r:id="rId4"/>
    <p:sldId id="304" r:id="rId5"/>
    <p:sldId id="257" r:id="rId6"/>
    <p:sldId id="302" r:id="rId7"/>
    <p:sldId id="293" r:id="rId8"/>
    <p:sldId id="274" r:id="rId9"/>
    <p:sldId id="283" r:id="rId10"/>
    <p:sldId id="289" r:id="rId11"/>
    <p:sldId id="288" r:id="rId12"/>
    <p:sldId id="303" r:id="rId13"/>
    <p:sldId id="292" r:id="rId14"/>
    <p:sldId id="282" r:id="rId15"/>
    <p:sldId id="272" r:id="rId16"/>
    <p:sldId id="297" r:id="rId17"/>
    <p:sldId id="298" r:id="rId18"/>
    <p:sldId id="299" r:id="rId19"/>
    <p:sldId id="301" r:id="rId20"/>
    <p:sldId id="261" r:id="rId21"/>
    <p:sldId id="305" r:id="rId22"/>
    <p:sldId id="279" r:id="rId23"/>
    <p:sldId id="306" r:id="rId24"/>
    <p:sldId id="286" r:id="rId25"/>
    <p:sldId id="280"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A04A"/>
    <a:srgbClr val="FF9A82"/>
    <a:srgbClr val="E69A82"/>
    <a:srgbClr val="F09A82"/>
    <a:srgbClr val="F9CFC3"/>
    <a:srgbClr val="FFCC00"/>
    <a:srgbClr val="041A9B"/>
    <a:srgbClr val="021A9B"/>
    <a:srgbClr val="666666"/>
    <a:srgbClr val="93AC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343" autoAdjust="0"/>
  </p:normalViewPr>
  <p:slideViewPr>
    <p:cSldViewPr snapToGrid="0">
      <p:cViewPr varScale="1">
        <p:scale>
          <a:sx n="68" d="100"/>
          <a:sy n="68" d="100"/>
        </p:scale>
        <p:origin x="594" y="66"/>
      </p:cViewPr>
      <p:guideLst/>
    </p:cSldViewPr>
  </p:slideViewPr>
  <p:notesTextViewPr>
    <p:cViewPr>
      <p:scale>
        <a:sx n="100" d="100"/>
        <a:sy n="100" d="100"/>
      </p:scale>
      <p:origin x="0" y="0"/>
    </p:cViewPr>
  </p:notesTextViewPr>
  <p:sorterViewPr>
    <p:cViewPr>
      <p:scale>
        <a:sx n="100" d="100"/>
        <a:sy n="100" d="100"/>
      </p:scale>
      <p:origin x="0" y="-3474"/>
    </p:cViewPr>
  </p:sorterViewPr>
  <p:notesViewPr>
    <p:cSldViewPr snapToGrid="0" showGuides="1">
      <p:cViewPr varScale="1">
        <p:scale>
          <a:sx n="76" d="100"/>
          <a:sy n="76" d="100"/>
        </p:scale>
        <p:origin x="2538"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microsoft.com/office/2015/10/relationships/revisionInfo" Target="revisionInfo.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E81167C-9800-428B-96F2-291A4D13C450}" type="datetimeFigureOut">
              <a:rPr lang="en-US" smtClean="0"/>
              <a:t>5/12/2017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D1C9C35-FC66-403E-8583-13A8617F4FFF}" type="slidenum">
              <a:rPr lang="en-US" smtClean="0"/>
              <a:t>‹#›</a:t>
            </a:fld>
            <a:endParaRPr lang="en-US"/>
          </a:p>
        </p:txBody>
      </p:sp>
    </p:spTree>
    <p:extLst>
      <p:ext uri="{BB962C8B-B14F-4D97-AF65-F5344CB8AC3E}">
        <p14:creationId xmlns:p14="http://schemas.microsoft.com/office/powerpoint/2010/main" val="35086240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A7DE1C-E7A8-41F0-B7D0-3F271DF1F61E}" type="datetimeFigureOut">
              <a:rPr lang="en-US" smtClean="0"/>
              <a:t>5/12/2017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F10D7F-92EB-48B1-A95A-450ABC7501BE}" type="slidenum">
              <a:rPr lang="en-US" smtClean="0"/>
              <a:t>‹#›</a:t>
            </a:fld>
            <a:endParaRPr lang="en-US"/>
          </a:p>
        </p:txBody>
      </p:sp>
    </p:spTree>
    <p:extLst>
      <p:ext uri="{BB962C8B-B14F-4D97-AF65-F5344CB8AC3E}">
        <p14:creationId xmlns:p14="http://schemas.microsoft.com/office/powerpoint/2010/main" val="20839322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atia.org/i4a/pages/index.cfm?pageid=3859"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Change this to the order</a:t>
            </a:r>
            <a:r>
              <a:rPr lang="en-US" baseline="0" dirty="0"/>
              <a:t> in the abstract</a:t>
            </a:r>
            <a:endParaRPr lang="en-US" dirty="0"/>
          </a:p>
        </p:txBody>
      </p:sp>
      <p:sp>
        <p:nvSpPr>
          <p:cNvPr id="4" name="Slide Number Placeholder 3"/>
          <p:cNvSpPr>
            <a:spLocks noGrp="1"/>
          </p:cNvSpPr>
          <p:nvPr>
            <p:ph type="sldNum" sz="quarter" idx="10"/>
          </p:nvPr>
        </p:nvSpPr>
        <p:spPr/>
        <p:txBody>
          <a:bodyPr/>
          <a:lstStyle/>
          <a:p>
            <a:fld id="{1FF10D7F-92EB-48B1-A95A-450ABC7501BE}" type="slidenum">
              <a:rPr lang="en-US" smtClean="0"/>
              <a:t>1</a:t>
            </a:fld>
            <a:endParaRPr lang="en-US"/>
          </a:p>
        </p:txBody>
      </p:sp>
    </p:spTree>
    <p:extLst>
      <p:ext uri="{BB962C8B-B14F-4D97-AF65-F5344CB8AC3E}">
        <p14:creationId xmlns:p14="http://schemas.microsoft.com/office/powerpoint/2010/main" val="27675849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Change to Personal, social etc. Remove animation.</a:t>
            </a:r>
          </a:p>
        </p:txBody>
      </p:sp>
      <p:sp>
        <p:nvSpPr>
          <p:cNvPr id="4" name="Slide Number Placeholder 3"/>
          <p:cNvSpPr>
            <a:spLocks noGrp="1"/>
          </p:cNvSpPr>
          <p:nvPr>
            <p:ph type="sldNum" sz="quarter" idx="10"/>
          </p:nvPr>
        </p:nvSpPr>
        <p:spPr/>
        <p:txBody>
          <a:bodyPr/>
          <a:lstStyle/>
          <a:p>
            <a:fld id="{1FF10D7F-92EB-48B1-A95A-450ABC7501BE}" type="slidenum">
              <a:rPr lang="en-US" smtClean="0"/>
              <a:t>15</a:t>
            </a:fld>
            <a:endParaRPr lang="en-US"/>
          </a:p>
        </p:txBody>
      </p:sp>
    </p:spTree>
    <p:extLst>
      <p:ext uri="{BB962C8B-B14F-4D97-AF65-F5344CB8AC3E}">
        <p14:creationId xmlns:p14="http://schemas.microsoft.com/office/powerpoint/2010/main" val="41187870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Clr>
                <a:srgbClr val="021A9B"/>
              </a:buClr>
              <a:buFont typeface="Arial" panose="020B0604020202020204" pitchFamily="34" charset="0"/>
              <a:buChar char="•"/>
            </a:pPr>
            <a:r>
              <a:rPr lang="en-US" dirty="0">
                <a:latin typeface="Arial" panose="020B0604020202020204" pitchFamily="34" charset="0"/>
                <a:cs typeface="Arial" panose="020B0604020202020204" pitchFamily="34" charset="0"/>
              </a:rPr>
              <a:t>Has to crawl inside the facility</a:t>
            </a:r>
          </a:p>
          <a:p>
            <a:pPr marL="285750" indent="-285750">
              <a:buClr>
                <a:srgbClr val="021A9B"/>
              </a:buClr>
              <a:buFont typeface="Arial" panose="020B0604020202020204" pitchFamily="34" charset="0"/>
              <a:buChar char="•"/>
            </a:pPr>
            <a:r>
              <a:rPr lang="en-US" dirty="0">
                <a:latin typeface="Arial" panose="020B0604020202020204" pitchFamily="34" charset="0"/>
                <a:cs typeface="Arial" panose="020B0604020202020204" pitchFamily="34" charset="0"/>
              </a:rPr>
              <a:t>Very little overlap </a:t>
            </a:r>
          </a:p>
          <a:p>
            <a:endParaRPr lang="en-US" dirty="0"/>
          </a:p>
        </p:txBody>
      </p:sp>
      <p:sp>
        <p:nvSpPr>
          <p:cNvPr id="4" name="Slide Number Placeholder 3"/>
          <p:cNvSpPr>
            <a:spLocks noGrp="1"/>
          </p:cNvSpPr>
          <p:nvPr>
            <p:ph type="sldNum" sz="quarter" idx="10"/>
          </p:nvPr>
        </p:nvSpPr>
        <p:spPr/>
        <p:txBody>
          <a:bodyPr/>
          <a:lstStyle/>
          <a:p>
            <a:fld id="{1FF10D7F-92EB-48B1-A95A-450ABC7501BE}" type="slidenum">
              <a:rPr lang="en-US" smtClean="0"/>
              <a:t>16</a:t>
            </a:fld>
            <a:endParaRPr lang="en-US"/>
          </a:p>
        </p:txBody>
      </p:sp>
    </p:spTree>
    <p:extLst>
      <p:ext uri="{BB962C8B-B14F-4D97-AF65-F5344CB8AC3E}">
        <p14:creationId xmlns:p14="http://schemas.microsoft.com/office/powerpoint/2010/main" val="10568779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Clr>
                <a:srgbClr val="021A9B"/>
              </a:buClr>
              <a:buFont typeface="Arial" panose="020B0604020202020204" pitchFamily="34" charset="0"/>
              <a:buChar char="•"/>
            </a:pPr>
            <a:r>
              <a:rPr lang="en-US" dirty="0">
                <a:latin typeface="Arial" panose="020B0604020202020204" pitchFamily="34" charset="0"/>
                <a:cs typeface="Arial" panose="020B0604020202020204" pitchFamily="34" charset="0"/>
              </a:rPr>
              <a:t>WaterAid Nepal installed a latrine chair</a:t>
            </a:r>
          </a:p>
          <a:p>
            <a:pPr marL="285750" indent="-285750">
              <a:buClr>
                <a:srgbClr val="021A9B"/>
              </a:buClr>
              <a:buFont typeface="Arial" panose="020B0604020202020204" pitchFamily="34" charset="0"/>
              <a:buChar char="•"/>
            </a:pPr>
            <a:r>
              <a:rPr lang="en-US" dirty="0">
                <a:latin typeface="Arial" panose="020B0604020202020204" pitchFamily="34" charset="0"/>
                <a:cs typeface="Arial" panose="020B0604020202020204" pitchFamily="34" charset="0"/>
              </a:rPr>
              <a:t>Use of ATs</a:t>
            </a:r>
          </a:p>
          <a:p>
            <a:pPr marL="285750" indent="-285750">
              <a:buClr>
                <a:srgbClr val="021A9B"/>
              </a:buClr>
              <a:buFont typeface="Arial" panose="020B0604020202020204" pitchFamily="34" charset="0"/>
              <a:buChar char="•"/>
            </a:pPr>
            <a:r>
              <a:rPr lang="en-US" dirty="0">
                <a:latin typeface="Arial" panose="020B0604020202020204" pitchFamily="34" charset="0"/>
                <a:cs typeface="Arial" panose="020B0604020202020204" pitchFamily="34" charset="0"/>
              </a:rPr>
              <a:t>Some overlap </a:t>
            </a:r>
          </a:p>
          <a:p>
            <a:endParaRPr lang="en-US" dirty="0"/>
          </a:p>
        </p:txBody>
      </p:sp>
      <p:sp>
        <p:nvSpPr>
          <p:cNvPr id="4" name="Slide Number Placeholder 3"/>
          <p:cNvSpPr>
            <a:spLocks noGrp="1"/>
          </p:cNvSpPr>
          <p:nvPr>
            <p:ph type="sldNum" sz="quarter" idx="10"/>
          </p:nvPr>
        </p:nvSpPr>
        <p:spPr/>
        <p:txBody>
          <a:bodyPr/>
          <a:lstStyle/>
          <a:p>
            <a:fld id="{1FF10D7F-92EB-48B1-A95A-450ABC7501BE}" type="slidenum">
              <a:rPr lang="en-US" smtClean="0"/>
              <a:t>17</a:t>
            </a:fld>
            <a:endParaRPr lang="en-US"/>
          </a:p>
        </p:txBody>
      </p:sp>
    </p:spTree>
    <p:extLst>
      <p:ext uri="{BB962C8B-B14F-4D97-AF65-F5344CB8AC3E}">
        <p14:creationId xmlns:p14="http://schemas.microsoft.com/office/powerpoint/2010/main" val="16762229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Clr>
                <a:srgbClr val="021A9B"/>
              </a:buClr>
              <a:buFont typeface="Arial" panose="020B0604020202020204" pitchFamily="34" charset="0"/>
              <a:buChar char="•"/>
            </a:pPr>
            <a:r>
              <a:rPr lang="en-US" dirty="0">
                <a:latin typeface="Arial" panose="020B0604020202020204" pitchFamily="34" charset="0"/>
                <a:cs typeface="Arial" panose="020B0604020202020204" pitchFamily="34" charset="0"/>
              </a:rPr>
              <a:t>Inbuilt hand rests for people with vision and mobility issues </a:t>
            </a:r>
          </a:p>
          <a:p>
            <a:pPr marL="285750" indent="-285750">
              <a:buClr>
                <a:srgbClr val="021A9B"/>
              </a:buClr>
              <a:buFont typeface="Arial" panose="020B0604020202020204" pitchFamily="34" charset="0"/>
              <a:buChar char="•"/>
            </a:pPr>
            <a:r>
              <a:rPr lang="en-US" dirty="0">
                <a:latin typeface="Arial" panose="020B0604020202020204" pitchFamily="34" charset="0"/>
                <a:cs typeface="Arial" panose="020B0604020202020204" pitchFamily="34" charset="0"/>
              </a:rPr>
              <a:t>Greater overlap </a:t>
            </a:r>
          </a:p>
          <a:p>
            <a:endParaRPr lang="en-US" dirty="0"/>
          </a:p>
        </p:txBody>
      </p:sp>
      <p:sp>
        <p:nvSpPr>
          <p:cNvPr id="4" name="Slide Number Placeholder 3"/>
          <p:cNvSpPr>
            <a:spLocks noGrp="1"/>
          </p:cNvSpPr>
          <p:nvPr>
            <p:ph type="sldNum" sz="quarter" idx="10"/>
          </p:nvPr>
        </p:nvSpPr>
        <p:spPr/>
        <p:txBody>
          <a:bodyPr/>
          <a:lstStyle/>
          <a:p>
            <a:fld id="{1FF10D7F-92EB-48B1-A95A-450ABC7501BE}" type="slidenum">
              <a:rPr lang="en-US" smtClean="0"/>
              <a:t>18</a:t>
            </a:fld>
            <a:endParaRPr lang="en-US"/>
          </a:p>
        </p:txBody>
      </p:sp>
    </p:spTree>
    <p:extLst>
      <p:ext uri="{BB962C8B-B14F-4D97-AF65-F5344CB8AC3E}">
        <p14:creationId xmlns:p14="http://schemas.microsoft.com/office/powerpoint/2010/main" val="36491540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Diagonal:</a:t>
            </a:r>
            <a:r>
              <a:rPr lang="en-US" baseline="0" dirty="0"/>
              <a:t> reliance on caregivers→ Assistive tech → Principles of equity in all policies</a:t>
            </a:r>
          </a:p>
          <a:p>
            <a:r>
              <a:rPr lang="en-US" baseline="0" dirty="0"/>
              <a:t>The diagonal cells represent a hierarchy. The table is the same as the overlapping circles, just a diff format. </a:t>
            </a:r>
            <a:endParaRPr lang="en-US" dirty="0"/>
          </a:p>
        </p:txBody>
      </p:sp>
      <p:sp>
        <p:nvSpPr>
          <p:cNvPr id="4" name="Slide Number Placeholder 3"/>
          <p:cNvSpPr>
            <a:spLocks noGrp="1"/>
          </p:cNvSpPr>
          <p:nvPr>
            <p:ph type="sldNum" sz="quarter" idx="10"/>
          </p:nvPr>
        </p:nvSpPr>
        <p:spPr/>
        <p:txBody>
          <a:bodyPr/>
          <a:lstStyle/>
          <a:p>
            <a:fld id="{1FF10D7F-92EB-48B1-A95A-450ABC7501BE}" type="slidenum">
              <a:rPr lang="en-US" smtClean="0"/>
              <a:t>19</a:t>
            </a:fld>
            <a:endParaRPr lang="en-US"/>
          </a:p>
        </p:txBody>
      </p:sp>
    </p:spTree>
    <p:extLst>
      <p:ext uri="{BB962C8B-B14F-4D97-AF65-F5344CB8AC3E}">
        <p14:creationId xmlns:p14="http://schemas.microsoft.com/office/powerpoint/2010/main" val="34015684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backgrounds of the authors here</a:t>
            </a:r>
          </a:p>
        </p:txBody>
      </p:sp>
      <p:sp>
        <p:nvSpPr>
          <p:cNvPr id="4" name="Slide Number Placeholder 3"/>
          <p:cNvSpPr>
            <a:spLocks noGrp="1"/>
          </p:cNvSpPr>
          <p:nvPr>
            <p:ph type="sldNum" sz="quarter" idx="10"/>
          </p:nvPr>
        </p:nvSpPr>
        <p:spPr/>
        <p:txBody>
          <a:bodyPr/>
          <a:lstStyle/>
          <a:p>
            <a:fld id="{1FF10D7F-92EB-48B1-A95A-450ABC7501BE}" type="slidenum">
              <a:rPr lang="en-US" smtClean="0"/>
              <a:t>21</a:t>
            </a:fld>
            <a:endParaRPr lang="en-US"/>
          </a:p>
        </p:txBody>
      </p:sp>
    </p:spTree>
    <p:extLst>
      <p:ext uri="{BB962C8B-B14F-4D97-AF65-F5344CB8AC3E}">
        <p14:creationId xmlns:p14="http://schemas.microsoft.com/office/powerpoint/2010/main" val="17186973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Established in the year 2000</a:t>
            </a:r>
          </a:p>
        </p:txBody>
      </p:sp>
      <p:sp>
        <p:nvSpPr>
          <p:cNvPr id="4" name="Slide Number Placeholder 3"/>
          <p:cNvSpPr>
            <a:spLocks noGrp="1"/>
          </p:cNvSpPr>
          <p:nvPr>
            <p:ph type="sldNum" sz="quarter" idx="10"/>
          </p:nvPr>
        </p:nvSpPr>
        <p:spPr/>
        <p:txBody>
          <a:bodyPr/>
          <a:lstStyle/>
          <a:p>
            <a:fld id="{1FF10D7F-92EB-48B1-A95A-450ABC7501BE}" type="slidenum">
              <a:rPr lang="en-US" smtClean="0"/>
              <a:t>3</a:t>
            </a:fld>
            <a:endParaRPr lang="en-US"/>
          </a:p>
        </p:txBody>
      </p:sp>
    </p:spTree>
    <p:extLst>
      <p:ext uri="{BB962C8B-B14F-4D97-AF65-F5344CB8AC3E}">
        <p14:creationId xmlns:p14="http://schemas.microsoft.com/office/powerpoint/2010/main" val="35585688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F10D7F-92EB-48B1-A95A-450ABC7501BE}" type="slidenum">
              <a:rPr lang="en-US" smtClean="0"/>
              <a:t>4</a:t>
            </a:fld>
            <a:endParaRPr lang="en-US"/>
          </a:p>
        </p:txBody>
      </p:sp>
    </p:spTree>
    <p:extLst>
      <p:ext uri="{BB962C8B-B14F-4D97-AF65-F5344CB8AC3E}">
        <p14:creationId xmlns:p14="http://schemas.microsoft.com/office/powerpoint/2010/main" val="8989649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rgbClr val="021A9B"/>
              </a:buClr>
            </a:pPr>
            <a:r>
              <a:rPr lang="en-US" sz="1200" dirty="0">
                <a:latin typeface="Arial" panose="020B0604020202020204" pitchFamily="34" charset="0"/>
                <a:cs typeface="Arial" panose="020B0604020202020204" pitchFamily="34" charset="0"/>
              </a:rPr>
              <a:t>SDGs are</a:t>
            </a:r>
            <a:r>
              <a:rPr lang="en-US" sz="1200" baseline="0" dirty="0">
                <a:latin typeface="Arial" panose="020B0604020202020204" pitchFamily="34" charset="0"/>
                <a:cs typeface="Arial" panose="020B0604020202020204" pitchFamily="34" charset="0"/>
              </a:rPr>
              <a:t> post 2015 goals</a:t>
            </a:r>
            <a:endParaRPr lang="en-US" sz="1200" dirty="0">
              <a:latin typeface="Arial" panose="020B0604020202020204" pitchFamily="34" charset="0"/>
              <a:cs typeface="Arial" panose="020B0604020202020204" pitchFamily="34" charset="0"/>
            </a:endParaRPr>
          </a:p>
          <a:p>
            <a:pPr>
              <a:buClr>
                <a:srgbClr val="021A9B"/>
              </a:buClr>
            </a:pPr>
            <a:r>
              <a:rPr lang="en-US" sz="1200" dirty="0">
                <a:latin typeface="Arial" panose="020B0604020202020204" pitchFamily="34" charset="0"/>
                <a:cs typeface="Arial" panose="020B0604020202020204" pitchFamily="34" charset="0"/>
              </a:rPr>
              <a:t>The United Nations Convention on the Rights of People with Disabilities recognizes the right to improvement of standard of living for people with disabilities</a:t>
            </a:r>
          </a:p>
          <a:p>
            <a:pPr>
              <a:buClr>
                <a:srgbClr val="021A9B"/>
              </a:buClr>
            </a:pPr>
            <a:endParaRPr lang="en-US" sz="1200" dirty="0">
              <a:latin typeface="Arial" panose="020B0604020202020204" pitchFamily="34" charset="0"/>
              <a:cs typeface="Arial" panose="020B0604020202020204" pitchFamily="34" charset="0"/>
            </a:endParaRPr>
          </a:p>
          <a:p>
            <a:pPr>
              <a:buClr>
                <a:srgbClr val="021A9B"/>
              </a:buClr>
            </a:pPr>
            <a:r>
              <a:rPr lang="en-US" sz="1200" dirty="0">
                <a:latin typeface="Arial" panose="020B0604020202020204" pitchFamily="34" charset="0"/>
                <a:cs typeface="Arial" panose="020B0604020202020204" pitchFamily="34" charset="0"/>
              </a:rPr>
              <a:t>Includes the right to safe water and sanitation </a:t>
            </a:r>
          </a:p>
          <a:p>
            <a:endParaRPr lang="en-US" dirty="0"/>
          </a:p>
        </p:txBody>
      </p:sp>
      <p:sp>
        <p:nvSpPr>
          <p:cNvPr id="4" name="Slide Number Placeholder 3"/>
          <p:cNvSpPr>
            <a:spLocks noGrp="1"/>
          </p:cNvSpPr>
          <p:nvPr>
            <p:ph type="sldNum" sz="quarter" idx="10"/>
          </p:nvPr>
        </p:nvSpPr>
        <p:spPr/>
        <p:txBody>
          <a:bodyPr/>
          <a:lstStyle/>
          <a:p>
            <a:fld id="{1FF10D7F-92EB-48B1-A95A-450ABC7501BE}" type="slidenum">
              <a:rPr lang="en-US" smtClean="0"/>
              <a:t>5</a:t>
            </a:fld>
            <a:endParaRPr lang="en-US"/>
          </a:p>
        </p:txBody>
      </p:sp>
    </p:spTree>
    <p:extLst>
      <p:ext uri="{BB962C8B-B14F-4D97-AF65-F5344CB8AC3E}">
        <p14:creationId xmlns:p14="http://schemas.microsoft.com/office/powerpoint/2010/main" val="28334147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FF10D7F-92EB-48B1-A95A-450ABC7501BE}" type="slidenum">
              <a:rPr lang="en-US" smtClean="0"/>
              <a:t>7</a:t>
            </a:fld>
            <a:endParaRPr lang="en-US"/>
          </a:p>
        </p:txBody>
      </p:sp>
    </p:spTree>
    <p:extLst>
      <p:ext uri="{BB962C8B-B14F-4D97-AF65-F5344CB8AC3E}">
        <p14:creationId xmlns:p14="http://schemas.microsoft.com/office/powerpoint/2010/main" val="18779009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ATIA, A. T. I. A. 2016. </a:t>
            </a:r>
            <a:r>
              <a:rPr lang="en-US" sz="1200" i="1" kern="1200" dirty="0">
                <a:solidFill>
                  <a:schemeClr val="tx1"/>
                </a:solidFill>
                <a:effectLst/>
                <a:latin typeface="+mn-lt"/>
                <a:ea typeface="+mn-ea"/>
                <a:cs typeface="+mn-cs"/>
              </a:rPr>
              <a:t>What is Assistive Technology? </a:t>
            </a:r>
            <a:r>
              <a:rPr lang="en-US" sz="1200" kern="1200" dirty="0">
                <a:solidFill>
                  <a:schemeClr val="tx1"/>
                </a:solidFill>
                <a:effectLst/>
                <a:latin typeface="+mn-lt"/>
                <a:ea typeface="+mn-ea"/>
                <a:cs typeface="+mn-cs"/>
              </a:rPr>
              <a:t>[Online]. Chicago, IL, USA. Available: </a:t>
            </a:r>
            <a:r>
              <a:rPr lang="en-US" sz="1200" u="sng" kern="1200" dirty="0">
                <a:solidFill>
                  <a:schemeClr val="tx1"/>
                </a:solidFill>
                <a:effectLst/>
                <a:latin typeface="+mn-lt"/>
                <a:ea typeface="+mn-ea"/>
                <a:cs typeface="+mn-cs"/>
                <a:hlinkClick r:id="rId3"/>
              </a:rPr>
              <a:t>http://www.atia.org/i4a/pages/index.cfm?pageid=3859</a:t>
            </a:r>
            <a:r>
              <a:rPr lang="en-US" sz="1200" kern="1200" dirty="0">
                <a:solidFill>
                  <a:schemeClr val="tx1"/>
                </a:solidFill>
                <a:effectLst/>
                <a:latin typeface="+mn-lt"/>
                <a:ea typeface="+mn-ea"/>
                <a:cs typeface="+mn-cs"/>
              </a:rPr>
              <a:t> 2016].</a:t>
            </a:r>
          </a:p>
          <a:p>
            <a:endParaRPr lang="en-US" dirty="0"/>
          </a:p>
        </p:txBody>
      </p:sp>
      <p:sp>
        <p:nvSpPr>
          <p:cNvPr id="4" name="Slide Number Placeholder 3"/>
          <p:cNvSpPr>
            <a:spLocks noGrp="1"/>
          </p:cNvSpPr>
          <p:nvPr>
            <p:ph type="sldNum" sz="quarter" idx="10"/>
          </p:nvPr>
        </p:nvSpPr>
        <p:spPr/>
        <p:txBody>
          <a:bodyPr/>
          <a:lstStyle/>
          <a:p>
            <a:fld id="{1FF10D7F-92EB-48B1-A95A-450ABC7501BE}" type="slidenum">
              <a:rPr lang="en-US" smtClean="0"/>
              <a:t>8</a:t>
            </a:fld>
            <a:endParaRPr lang="en-US"/>
          </a:p>
        </p:txBody>
      </p:sp>
    </p:spTree>
    <p:extLst>
      <p:ext uri="{BB962C8B-B14F-4D97-AF65-F5344CB8AC3E}">
        <p14:creationId xmlns:p14="http://schemas.microsoft.com/office/powerpoint/2010/main" val="18292590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FF10D7F-92EB-48B1-A95A-450ABC7501BE}" type="slidenum">
              <a:rPr lang="en-US" smtClean="0"/>
              <a:t>11</a:t>
            </a:fld>
            <a:endParaRPr lang="en-US"/>
          </a:p>
        </p:txBody>
      </p:sp>
    </p:spTree>
    <p:extLst>
      <p:ext uri="{BB962C8B-B14F-4D97-AF65-F5344CB8AC3E}">
        <p14:creationId xmlns:p14="http://schemas.microsoft.com/office/powerpoint/2010/main" val="33230318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F10D7F-92EB-48B1-A95A-450ABC7501BE}" type="slidenum">
              <a:rPr lang="en-US" smtClean="0"/>
              <a:t>12</a:t>
            </a:fld>
            <a:endParaRPr lang="en-US"/>
          </a:p>
        </p:txBody>
      </p:sp>
    </p:spTree>
    <p:extLst>
      <p:ext uri="{BB962C8B-B14F-4D97-AF65-F5344CB8AC3E}">
        <p14:creationId xmlns:p14="http://schemas.microsoft.com/office/powerpoint/2010/main" val="21784241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a:t>
            </a:r>
            <a:r>
              <a:rPr lang="en-US" baseline="0" dirty="0"/>
              <a:t> example, if the government or a municipal corporation of an area builds a sanitation facility that is accessible using ramps, so that wheelchair users can access it, and if it is close to the disabled person’s home so that the women from the household can also use it, then we can say that these 3 elements have overlapped. This is because the wheelchair user feels that she can use the facility, it is not against the social norms of seeing women go to the facility, and the design is accessible. </a:t>
            </a:r>
            <a:endParaRPr lang="en-US" dirty="0"/>
          </a:p>
        </p:txBody>
      </p:sp>
      <p:sp>
        <p:nvSpPr>
          <p:cNvPr id="4" name="Slide Number Placeholder 3"/>
          <p:cNvSpPr>
            <a:spLocks noGrp="1"/>
          </p:cNvSpPr>
          <p:nvPr>
            <p:ph type="sldNum" sz="quarter" idx="10"/>
          </p:nvPr>
        </p:nvSpPr>
        <p:spPr/>
        <p:txBody>
          <a:bodyPr/>
          <a:lstStyle/>
          <a:p>
            <a:fld id="{1FF10D7F-92EB-48B1-A95A-450ABC7501BE}" type="slidenum">
              <a:rPr lang="en-US" smtClean="0"/>
              <a:t>14</a:t>
            </a:fld>
            <a:endParaRPr lang="en-US"/>
          </a:p>
        </p:txBody>
      </p:sp>
    </p:spTree>
    <p:extLst>
      <p:ext uri="{BB962C8B-B14F-4D97-AF65-F5344CB8AC3E}">
        <p14:creationId xmlns:p14="http://schemas.microsoft.com/office/powerpoint/2010/main" val="7632122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auto">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350"/>
          </a:p>
        </p:txBody>
      </p:sp>
      <p:sp useBgFill="1">
        <p:nvSpPr>
          <p:cNvPr id="13" name="Rounded Rectangle 12"/>
          <p:cNvSpPr/>
          <p:nvPr/>
        </p:nvSpPr>
        <p:spPr>
          <a:xfrm>
            <a:off x="65313" y="69757"/>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sz="1350"/>
          </a:p>
        </p:txBody>
      </p:sp>
      <p:sp>
        <p:nvSpPr>
          <p:cNvPr id="28" name="Date Placeholder 27"/>
          <p:cNvSpPr>
            <a:spLocks noGrp="1"/>
          </p:cNvSpPr>
          <p:nvPr>
            <p:ph type="dt" sz="half" idx="10"/>
          </p:nvPr>
        </p:nvSpPr>
        <p:spPr/>
        <p:txBody>
          <a:bodyPr/>
          <a:lstStyle/>
          <a:p>
            <a:fld id="{7257200B-1F07-410F-A82C-40A32B28F084}" type="datetime1">
              <a:rPr lang="en-US" smtClean="0"/>
              <a:t>5/12/2017</a:t>
            </a:fld>
            <a:endParaRPr lang="en-US"/>
          </a:p>
        </p:txBody>
      </p:sp>
      <p:sp>
        <p:nvSpPr>
          <p:cNvPr id="17" name="Footer Placeholder 16"/>
          <p:cNvSpPr>
            <a:spLocks noGrp="1"/>
          </p:cNvSpPr>
          <p:nvPr>
            <p:ph type="ftr" sz="quarter" idx="11"/>
          </p:nvPr>
        </p:nvSpPr>
        <p:spPr/>
        <p:txBody>
          <a:bodyPr/>
          <a:lstStyle/>
          <a:p>
            <a:endParaRPr lang="en-US"/>
          </a:p>
        </p:txBody>
      </p:sp>
      <p:sp>
        <p:nvSpPr>
          <p:cNvPr id="7" name="Rectangle 6"/>
          <p:cNvSpPr/>
          <p:nvPr/>
        </p:nvSpPr>
        <p:spPr bwMode="ltGray">
          <a:xfrm>
            <a:off x="62932" y="1449305"/>
            <a:ext cx="9021537" cy="1527349"/>
          </a:xfrm>
          <a:prstGeom prst="rect">
            <a:avLst/>
          </a:prstGeom>
          <a:solidFill>
            <a:schemeClr val="bg2">
              <a:lumMod val="5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sp>
        <p:nvSpPr>
          <p:cNvPr id="10" name="Rectangle 9"/>
          <p:cNvSpPr/>
          <p:nvPr/>
        </p:nvSpPr>
        <p:spPr>
          <a:xfrm>
            <a:off x="62932" y="1396720"/>
            <a:ext cx="9021537" cy="120580"/>
          </a:xfrm>
          <a:prstGeom prst="rect">
            <a:avLst/>
          </a:prstGeom>
          <a:solidFill>
            <a:schemeClr val="bg2">
              <a:lumMod val="75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sp>
        <p:nvSpPr>
          <p:cNvPr id="11" name="Rectangle 10"/>
          <p:cNvSpPr/>
          <p:nvPr/>
        </p:nvSpPr>
        <p:spPr>
          <a:xfrm>
            <a:off x="62932" y="2976649"/>
            <a:ext cx="9021537" cy="110532"/>
          </a:xfrm>
          <a:prstGeom prst="rect">
            <a:avLst/>
          </a:prstGeom>
          <a:solidFill>
            <a:schemeClr val="bg2"/>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sp>
        <p:nvSpPr>
          <p:cNvPr id="9" name="Subtitle 8"/>
          <p:cNvSpPr>
            <a:spLocks noGrp="1"/>
          </p:cNvSpPr>
          <p:nvPr>
            <p:ph type="subTitle" idx="1"/>
          </p:nvPr>
        </p:nvSpPr>
        <p:spPr>
          <a:xfrm>
            <a:off x="1295400" y="3200400"/>
            <a:ext cx="6400800" cy="1600200"/>
          </a:xfrm>
        </p:spPr>
        <p:txBody>
          <a:bodyPr/>
          <a:lstStyle>
            <a:lvl1pPr marL="0" indent="0" algn="ctr">
              <a:buNone/>
              <a:defRPr sz="1950">
                <a:solidFill>
                  <a:schemeClr val="tx2"/>
                </a:solidFill>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kumimoji="0" lang="en-US"/>
              <a:t>Click to edit Master subtitle style</a:t>
            </a:r>
            <a:endParaRPr kumimoji="0" lang="en-US" dirty="0"/>
          </a:p>
        </p:txBody>
      </p:sp>
      <p:sp>
        <p:nvSpPr>
          <p:cNvPr id="8" name="Title 7"/>
          <p:cNvSpPr>
            <a:spLocks noGrp="1"/>
          </p:cNvSpPr>
          <p:nvPr>
            <p:ph type="ctrTitle"/>
          </p:nvPr>
        </p:nvSpPr>
        <p:spPr>
          <a:xfrm>
            <a:off x="457200" y="1505932"/>
            <a:ext cx="8229600" cy="1470025"/>
          </a:xfrm>
        </p:spPr>
        <p:txBody>
          <a:bodyPr anchor="ctr"/>
          <a:lstStyle>
            <a:lvl1pPr algn="ctr">
              <a:defRPr lang="en-US" dirty="0">
                <a:solidFill>
                  <a:schemeClr val="bg1"/>
                </a:solidFill>
              </a:defRPr>
            </a:lvl1pPr>
          </a:lstStyle>
          <a:p>
            <a:r>
              <a:rPr kumimoji="0" lang="en-US"/>
              <a:t>Click to edit Master title style</a:t>
            </a:r>
            <a:endParaRPr kumimoji="0" lang="en-US" dirty="0"/>
          </a:p>
        </p:txBody>
      </p:sp>
    </p:spTree>
    <p:extLst>
      <p:ext uri="{BB962C8B-B14F-4D97-AF65-F5344CB8AC3E}">
        <p14:creationId xmlns:p14="http://schemas.microsoft.com/office/powerpoint/2010/main" val="387580701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28FE529-753A-4224-B7F7-55AD57C15F8B}" type="datetime1">
              <a:rPr lang="en-US" smtClean="0"/>
              <a:t>5/12/2017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509716" y="180180"/>
            <a:ext cx="457200" cy="457200"/>
          </a:xfrm>
          <a:prstGeom prst="ellipse">
            <a:avLst/>
          </a:prstGeom>
        </p:spPr>
        <p:txBody>
          <a:bodyPr/>
          <a:lstStyle/>
          <a:p>
            <a:fld id="{401CF334-2D5C-4859-84A6-CA7E6E43FAEB}" type="slidenum">
              <a:rPr lang="en-US" smtClean="0"/>
              <a:t>‹#›</a:t>
            </a:fld>
            <a:endParaRPr lang="en-US"/>
          </a:p>
        </p:txBody>
      </p:sp>
      <p:sp>
        <p:nvSpPr>
          <p:cNvPr id="3" name="Vertical Text Placeholder 2"/>
          <p:cNvSpPr>
            <a:spLocks noGrp="1"/>
          </p:cNvSpPr>
          <p:nvPr>
            <p:ph type="body" orient="vert" idx="1"/>
          </p:nvPr>
        </p:nvSpPr>
        <p:spPr/>
        <p:txBody>
          <a:bodyPr vert="eaVer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 name="Title 1"/>
          <p:cNvSpPr>
            <a:spLocks noGrp="1"/>
          </p:cNvSpPr>
          <p:nvPr>
            <p:ph type="title"/>
          </p:nvPr>
        </p:nvSpPr>
        <p:spPr/>
        <p:txBody>
          <a:bodyPr/>
          <a:lstStyle/>
          <a:p>
            <a:r>
              <a:rPr kumimoji="0" lang="en-US"/>
              <a:t>Click to edit Master title style</a:t>
            </a:r>
          </a:p>
        </p:txBody>
      </p:sp>
      <p:sp>
        <p:nvSpPr>
          <p:cNvPr id="7" name="Slide Number Placeholder 8"/>
          <p:cNvSpPr txBox="1">
            <a:spLocks/>
          </p:cNvSpPr>
          <p:nvPr userDrawn="1"/>
        </p:nvSpPr>
        <p:spPr>
          <a:xfrm>
            <a:off x="8297840" y="6181466"/>
            <a:ext cx="846160" cy="457200"/>
          </a:xfrm>
          <a:prstGeom prst="ellipse">
            <a:avLst/>
          </a:prstGeom>
          <a:noFill/>
          <a:ln>
            <a:solidFill>
              <a:schemeClr val="bg1"/>
            </a:solidFill>
          </a:ln>
        </p:spPr>
        <p:txBody>
          <a:bodyPr/>
          <a:lstStyle>
            <a:defPPr>
              <a:defRPr lang="en-US"/>
            </a:defPPr>
            <a:lvl1pPr marL="0" algn="l" defTabSz="914400" rtl="0" eaLnBrk="1" latinLnBrk="0" hangingPunct="1">
              <a:defRPr sz="1800" kern="1200">
                <a:solidFill>
                  <a:srgbClr val="041A9B"/>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01CF334-2D5C-4859-84A6-CA7E6E43FAEB}" type="slidenum">
              <a:rPr lang="en-US" smtClean="0"/>
              <a:pPr/>
              <a:t>‹#›</a:t>
            </a:fld>
            <a:endParaRPr lang="en-US" dirty="0"/>
          </a:p>
        </p:txBody>
      </p:sp>
    </p:spTree>
    <p:extLst>
      <p:ext uri="{BB962C8B-B14F-4D97-AF65-F5344CB8AC3E}">
        <p14:creationId xmlns:p14="http://schemas.microsoft.com/office/powerpoint/2010/main" val="1408759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F56360E-3EFA-4DB0-94DD-B5C6799683DF}" type="datetime1">
              <a:rPr lang="en-US" smtClean="0"/>
              <a:t>5/12/2017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509716" y="180180"/>
            <a:ext cx="457200" cy="457200"/>
          </a:xfrm>
          <a:prstGeom prst="ellipse">
            <a:avLst/>
          </a:prstGeom>
        </p:spPr>
        <p:txBody>
          <a:bodyPr/>
          <a:lstStyle/>
          <a:p>
            <a:fld id="{401CF334-2D5C-4859-84A6-CA7E6E43FAEB}" type="slidenum">
              <a:rPr lang="en-US" smtClean="0"/>
              <a:t>‹#›</a:t>
            </a:fld>
            <a:endParaRPr lang="en-US"/>
          </a:p>
        </p:txBody>
      </p:sp>
      <p:sp>
        <p:nvSpPr>
          <p:cNvPr id="3" name="Vertical Text Placeholder 2"/>
          <p:cNvSpPr>
            <a:spLocks noGrp="1"/>
          </p:cNvSpPr>
          <p:nvPr>
            <p:ph type="body" orient="vert" idx="1"/>
          </p:nvPr>
        </p:nvSpPr>
        <p:spPr>
          <a:xfrm>
            <a:off x="914400" y="274642"/>
            <a:ext cx="5562600" cy="5851525"/>
          </a:xfrm>
        </p:spPr>
        <p:txBody>
          <a:bodyPr vert="eaVer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 name="Vertical Title 1"/>
          <p:cNvSpPr>
            <a:spLocks noGrp="1"/>
          </p:cNvSpPr>
          <p:nvPr>
            <p:ph type="title" orient="vert"/>
          </p:nvPr>
        </p:nvSpPr>
        <p:spPr>
          <a:xfrm>
            <a:off x="6629400" y="274643"/>
            <a:ext cx="2011680" cy="5851525"/>
          </a:xfrm>
        </p:spPr>
        <p:txBody>
          <a:bodyPr vert="eaVert"/>
          <a:lstStyle/>
          <a:p>
            <a:r>
              <a:rPr kumimoji="0" lang="en-US"/>
              <a:t>Click to edit Master title style</a:t>
            </a:r>
          </a:p>
        </p:txBody>
      </p:sp>
    </p:spTree>
    <p:extLst>
      <p:ext uri="{BB962C8B-B14F-4D97-AF65-F5344CB8AC3E}">
        <p14:creationId xmlns:p14="http://schemas.microsoft.com/office/powerpoint/2010/main" val="2003560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DD62795-1A73-43D8-89FA-F97086351083}" type="datetime1">
              <a:rPr lang="en-US" smtClean="0"/>
              <a:t>5/12/2017</a:t>
            </a:fld>
            <a:endParaRPr lang="en-US"/>
          </a:p>
        </p:txBody>
      </p:sp>
      <p:sp>
        <p:nvSpPr>
          <p:cNvPr id="5" name="Footer Placeholder 4"/>
          <p:cNvSpPr>
            <a:spLocks noGrp="1"/>
          </p:cNvSpPr>
          <p:nvPr>
            <p:ph type="ftr" sz="quarter" idx="11"/>
          </p:nvPr>
        </p:nvSpPr>
        <p:spPr/>
        <p:txBody>
          <a:bodyPr/>
          <a:lstStyle/>
          <a:p>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 name="Title 1"/>
          <p:cNvSpPr>
            <a:spLocks noGrp="1"/>
          </p:cNvSpPr>
          <p:nvPr>
            <p:ph type="title"/>
          </p:nvPr>
        </p:nvSpPr>
        <p:spPr/>
        <p:txBody>
          <a:bodyPr/>
          <a:lstStyle/>
          <a:p>
            <a:r>
              <a:rPr kumimoji="0" lang="en-US"/>
              <a:t>Click to edit Master title style</a:t>
            </a:r>
          </a:p>
        </p:txBody>
      </p:sp>
      <p:sp>
        <p:nvSpPr>
          <p:cNvPr id="11" name="Slide Number Placeholder 8"/>
          <p:cNvSpPr>
            <a:spLocks noGrp="1"/>
          </p:cNvSpPr>
          <p:nvPr>
            <p:ph type="sldNum" sz="quarter" idx="4"/>
          </p:nvPr>
        </p:nvSpPr>
        <p:spPr>
          <a:xfrm>
            <a:off x="8297840" y="6181466"/>
            <a:ext cx="846160" cy="457200"/>
          </a:xfrm>
          <a:prstGeom prst="ellipse">
            <a:avLst/>
          </a:prstGeom>
          <a:noFill/>
          <a:ln>
            <a:solidFill>
              <a:schemeClr val="bg1"/>
            </a:solidFill>
          </a:ln>
        </p:spPr>
        <p:txBody>
          <a:bodyPr/>
          <a:lstStyle>
            <a:lvl1pPr>
              <a:defRPr sz="1100">
                <a:solidFill>
                  <a:srgbClr val="041A9B"/>
                </a:solidFill>
                <a:latin typeface="Arial" panose="020B0604020202020204" pitchFamily="34" charset="0"/>
                <a:cs typeface="Arial" panose="020B0604020202020204" pitchFamily="34" charset="0"/>
              </a:defRPr>
            </a:lvl1pPr>
          </a:lstStyle>
          <a:p>
            <a:fld id="{401CF334-2D5C-4859-84A6-CA7E6E43FAEB}" type="slidenum">
              <a:rPr lang="en-US" smtClean="0"/>
              <a:pPr/>
              <a:t>‹#›</a:t>
            </a:fld>
            <a:endParaRPr lang="en-US" dirty="0"/>
          </a:p>
        </p:txBody>
      </p:sp>
    </p:spTree>
    <p:extLst>
      <p:ext uri="{BB962C8B-B14F-4D97-AF65-F5344CB8AC3E}">
        <p14:creationId xmlns:p14="http://schemas.microsoft.com/office/powerpoint/2010/main" val="3772856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350"/>
          </a:p>
        </p:txBody>
      </p:sp>
      <p:sp useBgFill="1">
        <p:nvSpPr>
          <p:cNvPr id="10" name="Rounded Rectangle 9"/>
          <p:cNvSpPr/>
          <p:nvPr/>
        </p:nvSpPr>
        <p:spPr>
          <a:xfrm>
            <a:off x="65313" y="69757"/>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sz="1350"/>
          </a:p>
        </p:txBody>
      </p:sp>
      <p:sp>
        <p:nvSpPr>
          <p:cNvPr id="4" name="Date Placeholder 3"/>
          <p:cNvSpPr>
            <a:spLocks noGrp="1"/>
          </p:cNvSpPr>
          <p:nvPr>
            <p:ph type="dt" sz="half" idx="10"/>
          </p:nvPr>
        </p:nvSpPr>
        <p:spPr/>
        <p:txBody>
          <a:bodyPr/>
          <a:lstStyle/>
          <a:p>
            <a:fld id="{41533993-CB9B-48B2-AC73-5088625FAA2F}" type="datetime1">
              <a:rPr lang="en-US" smtClean="0"/>
              <a:t>5/12/2017</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3"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sp>
        <p:nvSpPr>
          <p:cNvPr id="8" name="Rectangle 7"/>
          <p:cNvSpPr/>
          <p:nvPr/>
        </p:nvSpPr>
        <p:spPr>
          <a:xfrm>
            <a:off x="69147" y="2341477"/>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sp>
        <p:nvSpPr>
          <p:cNvPr id="9" name="Rectangle 8"/>
          <p:cNvSpPr/>
          <p:nvPr/>
        </p:nvSpPr>
        <p:spPr>
          <a:xfrm>
            <a:off x="68307"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1800">
                <a:solidFill>
                  <a:schemeClr val="tx1">
                    <a:tint val="75000"/>
                  </a:schemeClr>
                </a:solidFill>
              </a:defRPr>
            </a:lvl1pPr>
            <a:lvl2pPr>
              <a:buNone/>
              <a:defRPr sz="1350">
                <a:solidFill>
                  <a:schemeClr val="tx1">
                    <a:tint val="75000"/>
                  </a:schemeClr>
                </a:solidFill>
              </a:defRPr>
            </a:lvl2pPr>
            <a:lvl3pPr>
              <a:buNone/>
              <a:defRPr sz="1200">
                <a:solidFill>
                  <a:schemeClr val="tx1">
                    <a:tint val="75000"/>
                  </a:schemeClr>
                </a:solidFill>
              </a:defRPr>
            </a:lvl3pPr>
            <a:lvl4pPr>
              <a:buNone/>
              <a:defRPr sz="1050">
                <a:solidFill>
                  <a:schemeClr val="tx1">
                    <a:tint val="75000"/>
                  </a:schemeClr>
                </a:solidFill>
              </a:defRPr>
            </a:lvl4pPr>
            <a:lvl5pPr>
              <a:buNone/>
              <a:defRPr sz="1050">
                <a:solidFill>
                  <a:schemeClr val="tx1">
                    <a:tint val="75000"/>
                  </a:schemeClr>
                </a:solidFill>
              </a:defRPr>
            </a:lvl5pPr>
          </a:lstStyle>
          <a:p>
            <a:pPr lvl="0" eaLnBrk="1" latinLnBrk="0" hangingPunct="1"/>
            <a:r>
              <a:rPr kumimoji="0" lang="en-US"/>
              <a:t>Edit Master text styles</a:t>
            </a:r>
          </a:p>
        </p:txBody>
      </p:sp>
      <p:sp>
        <p:nvSpPr>
          <p:cNvPr id="2" name="Title 1"/>
          <p:cNvSpPr>
            <a:spLocks noGrp="1"/>
          </p:cNvSpPr>
          <p:nvPr>
            <p:ph type="title"/>
          </p:nvPr>
        </p:nvSpPr>
        <p:spPr>
          <a:xfrm>
            <a:off x="722313" y="952502"/>
            <a:ext cx="7772400" cy="1362075"/>
          </a:xfrm>
        </p:spPr>
        <p:txBody>
          <a:bodyPr anchor="b" anchorCtr="0"/>
          <a:lstStyle>
            <a:lvl1pPr algn="l">
              <a:buNone/>
              <a:defRPr sz="3000" b="0" cap="none"/>
            </a:lvl1pPr>
          </a:lstStyle>
          <a:p>
            <a:r>
              <a:rPr kumimoji="0" lang="en-US"/>
              <a:t>Click to edit Master title style</a:t>
            </a:r>
          </a:p>
        </p:txBody>
      </p:sp>
      <p:sp>
        <p:nvSpPr>
          <p:cNvPr id="12" name="Slide Number Placeholder 8"/>
          <p:cNvSpPr>
            <a:spLocks noGrp="1"/>
          </p:cNvSpPr>
          <p:nvPr>
            <p:ph type="sldNum" sz="quarter" idx="4"/>
          </p:nvPr>
        </p:nvSpPr>
        <p:spPr>
          <a:xfrm>
            <a:off x="8297840" y="6181466"/>
            <a:ext cx="846160" cy="457200"/>
          </a:xfrm>
          <a:prstGeom prst="ellipse">
            <a:avLst/>
          </a:prstGeom>
          <a:noFill/>
          <a:ln>
            <a:solidFill>
              <a:schemeClr val="bg1"/>
            </a:solidFill>
          </a:ln>
        </p:spPr>
        <p:txBody>
          <a:bodyPr/>
          <a:lstStyle>
            <a:lvl1pPr>
              <a:defRPr sz="1100">
                <a:solidFill>
                  <a:srgbClr val="041A9B"/>
                </a:solidFill>
                <a:latin typeface="Arial" panose="020B0604020202020204" pitchFamily="34" charset="0"/>
                <a:cs typeface="Arial" panose="020B0604020202020204" pitchFamily="34" charset="0"/>
              </a:defRPr>
            </a:lvl1pPr>
          </a:lstStyle>
          <a:p>
            <a:fld id="{401CF334-2D5C-4859-84A6-CA7E6E43FAEB}" type="slidenum">
              <a:rPr lang="en-US" smtClean="0"/>
              <a:pPr/>
              <a:t>‹#›</a:t>
            </a:fld>
            <a:endParaRPr lang="en-US" dirty="0"/>
          </a:p>
        </p:txBody>
      </p:sp>
    </p:spTree>
    <p:extLst>
      <p:ext uri="{BB962C8B-B14F-4D97-AF65-F5344CB8AC3E}">
        <p14:creationId xmlns:p14="http://schemas.microsoft.com/office/powerpoint/2010/main" val="3503830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6B3BD9E-6C74-4238-9806-E120F70BF4A7}" type="datetime1">
              <a:rPr lang="en-US" smtClean="0"/>
              <a:t>5/12/2017</a:t>
            </a:fld>
            <a:endParaRPr lang="en-US"/>
          </a:p>
        </p:txBody>
      </p:sp>
      <p:sp>
        <p:nvSpPr>
          <p:cNvPr id="6" name="Footer Placeholder 5"/>
          <p:cNvSpPr>
            <a:spLocks noGrp="1"/>
          </p:cNvSpPr>
          <p:nvPr>
            <p:ph type="ftr" sz="quarter" idx="11"/>
          </p:nvPr>
        </p:nvSpPr>
        <p:spPr/>
        <p:txBody>
          <a:bodyPr/>
          <a:lstStyle/>
          <a:p>
            <a:endParaRPr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 name="Title 1"/>
          <p:cNvSpPr>
            <a:spLocks noGrp="1"/>
          </p:cNvSpPr>
          <p:nvPr>
            <p:ph type="title"/>
          </p:nvPr>
        </p:nvSpPr>
        <p:spPr/>
        <p:txBody>
          <a:bodyPr/>
          <a:lstStyle/>
          <a:p>
            <a:r>
              <a:rPr kumimoji="0" lang="en-US"/>
              <a:t>Click to edit Master title style</a:t>
            </a:r>
          </a:p>
        </p:txBody>
      </p:sp>
      <p:sp>
        <p:nvSpPr>
          <p:cNvPr id="8" name="Slide Number Placeholder 8"/>
          <p:cNvSpPr>
            <a:spLocks noGrp="1"/>
          </p:cNvSpPr>
          <p:nvPr>
            <p:ph type="sldNum" sz="quarter" idx="4"/>
          </p:nvPr>
        </p:nvSpPr>
        <p:spPr>
          <a:xfrm>
            <a:off x="8297840" y="6181466"/>
            <a:ext cx="846160" cy="457200"/>
          </a:xfrm>
          <a:prstGeom prst="ellipse">
            <a:avLst/>
          </a:prstGeom>
          <a:noFill/>
          <a:ln>
            <a:solidFill>
              <a:schemeClr val="bg1"/>
            </a:solidFill>
          </a:ln>
        </p:spPr>
        <p:txBody>
          <a:bodyPr/>
          <a:lstStyle>
            <a:lvl1pPr>
              <a:defRPr sz="1100">
                <a:solidFill>
                  <a:srgbClr val="041A9B"/>
                </a:solidFill>
                <a:latin typeface="Arial" panose="020B0604020202020204" pitchFamily="34" charset="0"/>
                <a:cs typeface="Arial" panose="020B0604020202020204" pitchFamily="34" charset="0"/>
              </a:defRPr>
            </a:lvl1pPr>
          </a:lstStyle>
          <a:p>
            <a:fld id="{401CF334-2D5C-4859-84A6-CA7E6E43FAEB}" type="slidenum">
              <a:rPr lang="en-US" smtClean="0"/>
              <a:pPr/>
              <a:t>‹#›</a:t>
            </a:fld>
            <a:endParaRPr lang="en-US" dirty="0"/>
          </a:p>
        </p:txBody>
      </p:sp>
    </p:spTree>
    <p:extLst>
      <p:ext uri="{BB962C8B-B14F-4D97-AF65-F5344CB8AC3E}">
        <p14:creationId xmlns:p14="http://schemas.microsoft.com/office/powerpoint/2010/main" val="530229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3C4B2CC2-71AD-4293-A509-C9AD72EBC3B2}" type="datetime1">
              <a:rPr lang="en-US" smtClean="0"/>
              <a:t>5/12/2017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8297840" y="6181466"/>
            <a:ext cx="846160" cy="457200"/>
          </a:xfrm>
          <a:prstGeom prst="ellipse">
            <a:avLst/>
          </a:prstGeom>
          <a:noFill/>
          <a:ln>
            <a:solidFill>
              <a:schemeClr val="bg1"/>
            </a:solidFill>
          </a:ln>
        </p:spPr>
        <p:txBody>
          <a:bodyPr/>
          <a:lstStyle>
            <a:lvl1pPr>
              <a:defRPr sz="1100">
                <a:solidFill>
                  <a:srgbClr val="041A9B"/>
                </a:solidFill>
                <a:latin typeface="Arial" panose="020B0604020202020204" pitchFamily="34" charset="0"/>
                <a:cs typeface="Arial" panose="020B0604020202020204" pitchFamily="34" charset="0"/>
              </a:defRPr>
            </a:lvl1pPr>
          </a:lstStyle>
          <a:p>
            <a:fld id="{401CF334-2D5C-4859-84A6-CA7E6E43FAEB}" type="slidenum">
              <a:rPr lang="en-US" smtClean="0"/>
              <a:pPr/>
              <a:t>‹#›</a:t>
            </a:fld>
            <a:endParaRPr lang="en-US" dirty="0"/>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1800" b="1">
                <a:solidFill>
                  <a:schemeClr val="accent1"/>
                </a:solidFill>
                <a:latin typeface="+mj-lt"/>
                <a:ea typeface="+mj-ea"/>
                <a:cs typeface="+mj-cs"/>
              </a:defRPr>
            </a:lvl1pPr>
            <a:lvl2pPr>
              <a:buNone/>
              <a:defRPr sz="1500" b="1"/>
            </a:lvl2pPr>
            <a:lvl3pPr>
              <a:buNone/>
              <a:defRPr sz="1350" b="1"/>
            </a:lvl3pPr>
            <a:lvl4pPr>
              <a:buNone/>
              <a:defRPr sz="1200" b="1"/>
            </a:lvl4pPr>
            <a:lvl5pPr>
              <a:buNone/>
              <a:defRPr sz="1200" b="1"/>
            </a:lvl5pPr>
          </a:lstStyle>
          <a:p>
            <a:pPr lvl="0" eaLnBrk="1" latinLnBrk="0" hangingPunct="1"/>
            <a:r>
              <a:rPr kumimoji="0" lang="en-US"/>
              <a:t>Edit Master text styles</a:t>
            </a:r>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1800" b="1">
                <a:solidFill>
                  <a:schemeClr val="accent1"/>
                </a:solidFill>
                <a:latin typeface="+mj-lt"/>
                <a:ea typeface="+mj-ea"/>
                <a:cs typeface="+mj-cs"/>
              </a:defRPr>
            </a:lvl1pPr>
            <a:lvl2pPr>
              <a:buNone/>
              <a:defRPr sz="1500" b="1"/>
            </a:lvl2pPr>
            <a:lvl3pPr>
              <a:buNone/>
              <a:defRPr sz="1350" b="1"/>
            </a:lvl3pPr>
            <a:lvl4pPr>
              <a:buNone/>
              <a:defRPr sz="1200" b="1"/>
            </a:lvl4pPr>
            <a:lvl5pPr>
              <a:buNone/>
              <a:defRPr sz="1200" b="1"/>
            </a:lvl5pPr>
          </a:lstStyle>
          <a:p>
            <a:pPr lvl="0" eaLnBrk="1" latinLnBrk="0" hangingPunct="1"/>
            <a:r>
              <a:rPr kumimoji="0" lang="en-US"/>
              <a:t>Edit Master text styles</a:t>
            </a:r>
          </a:p>
        </p:txBody>
      </p:sp>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a:t>Click to edit Master title style</a:t>
            </a:r>
          </a:p>
        </p:txBody>
      </p:sp>
    </p:spTree>
    <p:extLst>
      <p:ext uri="{BB962C8B-B14F-4D97-AF65-F5344CB8AC3E}">
        <p14:creationId xmlns:p14="http://schemas.microsoft.com/office/powerpoint/2010/main" val="3989641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C100438-B17C-4498-96C1-DFB7084DBB04}" type="datetime1">
              <a:rPr lang="en-US" smtClean="0"/>
              <a:t>5/12/2017</a:t>
            </a:fld>
            <a:endParaRPr lang="en-US"/>
          </a:p>
        </p:txBody>
      </p:sp>
      <p:sp>
        <p:nvSpPr>
          <p:cNvPr id="4" name="Footer Placeholder 3"/>
          <p:cNvSpPr>
            <a:spLocks noGrp="1"/>
          </p:cNvSpPr>
          <p:nvPr>
            <p:ph type="ftr" sz="quarter" idx="11"/>
          </p:nvPr>
        </p:nvSpPr>
        <p:spPr/>
        <p:txBody>
          <a:bodyPr/>
          <a:lstStyle/>
          <a:p>
            <a:endParaRPr lang="en-US"/>
          </a:p>
        </p:txBody>
      </p:sp>
      <p:sp>
        <p:nvSpPr>
          <p:cNvPr id="2" name="Title 1"/>
          <p:cNvSpPr>
            <a:spLocks noGrp="1"/>
          </p:cNvSpPr>
          <p:nvPr>
            <p:ph type="title"/>
          </p:nvPr>
        </p:nvSpPr>
        <p:spPr/>
        <p:txBody>
          <a:bodyPr/>
          <a:lstStyle/>
          <a:p>
            <a:r>
              <a:rPr kumimoji="0" lang="en-US"/>
              <a:t>Click to edit Master title style</a:t>
            </a:r>
          </a:p>
        </p:txBody>
      </p:sp>
      <p:sp>
        <p:nvSpPr>
          <p:cNvPr id="6" name="Slide Number Placeholder 8"/>
          <p:cNvSpPr>
            <a:spLocks noGrp="1"/>
          </p:cNvSpPr>
          <p:nvPr>
            <p:ph type="sldNum" sz="quarter" idx="4"/>
          </p:nvPr>
        </p:nvSpPr>
        <p:spPr>
          <a:xfrm>
            <a:off x="8297840" y="6181466"/>
            <a:ext cx="846160" cy="457200"/>
          </a:xfrm>
          <a:prstGeom prst="ellipse">
            <a:avLst/>
          </a:prstGeom>
          <a:noFill/>
          <a:ln>
            <a:solidFill>
              <a:schemeClr val="bg1"/>
            </a:solidFill>
          </a:ln>
        </p:spPr>
        <p:txBody>
          <a:bodyPr/>
          <a:lstStyle>
            <a:lvl1pPr>
              <a:defRPr>
                <a:solidFill>
                  <a:srgbClr val="041A9B"/>
                </a:solidFill>
              </a:defRPr>
            </a:lvl1pPr>
          </a:lstStyle>
          <a:p>
            <a:fld id="{401CF334-2D5C-4859-84A6-CA7E6E43FAEB}" type="slidenum">
              <a:rPr lang="en-US" smtClean="0"/>
              <a:pPr/>
              <a:t>‹#›</a:t>
            </a:fld>
            <a:endParaRPr lang="en-US" dirty="0"/>
          </a:p>
        </p:txBody>
      </p:sp>
    </p:spTree>
    <p:extLst>
      <p:ext uri="{BB962C8B-B14F-4D97-AF65-F5344CB8AC3E}">
        <p14:creationId xmlns:p14="http://schemas.microsoft.com/office/powerpoint/2010/main" val="4092206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93DE6-95F7-4482-B577-8C49805CA85C}" type="datetime1">
              <a:rPr lang="en-US" smtClean="0"/>
              <a:t>5/12/2017</a:t>
            </a:fld>
            <a:endParaRPr lang="en-US"/>
          </a:p>
        </p:txBody>
      </p:sp>
      <p:sp>
        <p:nvSpPr>
          <p:cNvPr id="3" name="Footer Placeholder 2"/>
          <p:cNvSpPr>
            <a:spLocks noGrp="1"/>
          </p:cNvSpPr>
          <p:nvPr>
            <p:ph type="ftr" sz="quarter" idx="11"/>
          </p:nvPr>
        </p:nvSpPr>
        <p:spPr/>
        <p:txBody>
          <a:bodyPr/>
          <a:lstStyle/>
          <a:p>
            <a:endParaRPr lang="en-US"/>
          </a:p>
        </p:txBody>
      </p:sp>
      <p:sp>
        <p:nvSpPr>
          <p:cNvPr id="5" name="Slide Number Placeholder 8"/>
          <p:cNvSpPr>
            <a:spLocks noGrp="1"/>
          </p:cNvSpPr>
          <p:nvPr>
            <p:ph type="sldNum" sz="quarter" idx="4"/>
          </p:nvPr>
        </p:nvSpPr>
        <p:spPr>
          <a:xfrm>
            <a:off x="8297840" y="6181466"/>
            <a:ext cx="846160" cy="457200"/>
          </a:xfrm>
          <a:prstGeom prst="ellipse">
            <a:avLst/>
          </a:prstGeom>
          <a:noFill/>
          <a:ln>
            <a:solidFill>
              <a:schemeClr val="bg1"/>
            </a:solidFill>
          </a:ln>
        </p:spPr>
        <p:txBody>
          <a:bodyPr/>
          <a:lstStyle>
            <a:lvl1pPr>
              <a:defRPr>
                <a:solidFill>
                  <a:srgbClr val="041A9B"/>
                </a:solidFill>
              </a:defRPr>
            </a:lvl1pPr>
          </a:lstStyle>
          <a:p>
            <a:fld id="{401CF334-2D5C-4859-84A6-CA7E6E43FAEB}" type="slidenum">
              <a:rPr lang="en-US" smtClean="0"/>
              <a:pPr/>
              <a:t>‹#›</a:t>
            </a:fld>
            <a:endParaRPr lang="en-US" dirty="0"/>
          </a:p>
        </p:txBody>
      </p:sp>
    </p:spTree>
    <p:extLst>
      <p:ext uri="{BB962C8B-B14F-4D97-AF65-F5344CB8AC3E}">
        <p14:creationId xmlns:p14="http://schemas.microsoft.com/office/powerpoint/2010/main" val="2473266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sz="1350"/>
          </a:p>
        </p:txBody>
      </p:sp>
      <p:sp>
        <p:nvSpPr>
          <p:cNvPr id="5" name="Date Placeholder 4"/>
          <p:cNvSpPr>
            <a:spLocks noGrp="1"/>
          </p:cNvSpPr>
          <p:nvPr>
            <p:ph type="dt" sz="half" idx="10"/>
          </p:nvPr>
        </p:nvSpPr>
        <p:spPr/>
        <p:txBody>
          <a:bodyPr/>
          <a:lstStyle/>
          <a:p>
            <a:fld id="{855C400C-FAB2-4EBC-9930-C9DCAC6646D5}" type="datetime1">
              <a:rPr lang="en-US" smtClean="0"/>
              <a:t>5/12/2017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509716" y="180180"/>
            <a:ext cx="457200" cy="457200"/>
          </a:xfrm>
          <a:prstGeom prst="ellipse">
            <a:avLst/>
          </a:prstGeom>
        </p:spPr>
        <p:txBody>
          <a:bodyPr/>
          <a:lstStyle/>
          <a:p>
            <a:fld id="{401CF334-2D5C-4859-84A6-CA7E6E43FAEB}" type="slidenum">
              <a:rPr lang="en-US" smtClean="0"/>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350"/>
            </a:lvl1pPr>
            <a:lvl2pPr>
              <a:buNone/>
              <a:defRPr sz="900"/>
            </a:lvl2pPr>
            <a:lvl3pPr>
              <a:buNone/>
              <a:defRPr sz="750"/>
            </a:lvl3pPr>
            <a:lvl4pPr>
              <a:buNone/>
              <a:defRPr sz="675"/>
            </a:lvl4pPr>
            <a:lvl5pPr>
              <a:buNone/>
              <a:defRPr sz="675"/>
            </a:lvl5pPr>
          </a:lstStyle>
          <a:p>
            <a:pPr lvl="0" eaLnBrk="1" latinLnBrk="0" hangingPunct="1"/>
            <a:r>
              <a:rPr kumimoji="0" lang="en-US"/>
              <a:t>Edit Master text styles</a:t>
            </a:r>
          </a:p>
        </p:txBody>
      </p:sp>
      <p:sp>
        <p:nvSpPr>
          <p:cNvPr id="2" name="Title 1"/>
          <p:cNvSpPr>
            <a:spLocks noGrp="1"/>
          </p:cNvSpPr>
          <p:nvPr>
            <p:ph type="title"/>
          </p:nvPr>
        </p:nvSpPr>
        <p:spPr>
          <a:xfrm>
            <a:off x="914400" y="273050"/>
            <a:ext cx="7772400" cy="1143000"/>
          </a:xfrm>
        </p:spPr>
        <p:txBody>
          <a:bodyPr anchor="b" anchorCtr="0"/>
          <a:lstStyle>
            <a:lvl1pPr algn="l">
              <a:buNone/>
              <a:defRPr sz="3000" b="0"/>
            </a:lvl1pPr>
          </a:lstStyle>
          <a:p>
            <a:r>
              <a:rPr kumimoji="0" lang="en-US"/>
              <a:t>Click to edit Master title style</a:t>
            </a:r>
          </a:p>
        </p:txBody>
      </p:sp>
      <p:sp>
        <p:nvSpPr>
          <p:cNvPr id="10" name="Slide Number Placeholder 8"/>
          <p:cNvSpPr txBox="1">
            <a:spLocks/>
          </p:cNvSpPr>
          <p:nvPr userDrawn="1"/>
        </p:nvSpPr>
        <p:spPr>
          <a:xfrm>
            <a:off x="8297840" y="6181466"/>
            <a:ext cx="846160" cy="457200"/>
          </a:xfrm>
          <a:prstGeom prst="ellipse">
            <a:avLst/>
          </a:prstGeom>
          <a:noFill/>
          <a:ln>
            <a:solidFill>
              <a:schemeClr val="bg1"/>
            </a:solidFill>
          </a:ln>
        </p:spPr>
        <p:txBody>
          <a:bodyPr/>
          <a:lstStyle>
            <a:defPPr>
              <a:defRPr lang="en-US"/>
            </a:defPPr>
            <a:lvl1pPr marL="0" algn="l" defTabSz="914400" rtl="0" eaLnBrk="1" latinLnBrk="0" hangingPunct="1">
              <a:defRPr sz="1800" kern="1200">
                <a:solidFill>
                  <a:srgbClr val="041A9B"/>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01CF334-2D5C-4859-84A6-CA7E6E43FAEB}" type="slidenum">
              <a:rPr lang="en-US" smtClean="0"/>
              <a:pPr/>
              <a:t>‹#›</a:t>
            </a:fld>
            <a:endParaRPr lang="en-US" dirty="0"/>
          </a:p>
        </p:txBody>
      </p:sp>
    </p:spTree>
    <p:extLst>
      <p:ext uri="{BB962C8B-B14F-4D97-AF65-F5344CB8AC3E}">
        <p14:creationId xmlns:p14="http://schemas.microsoft.com/office/powerpoint/2010/main" val="2724185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71A8325-4986-4309-B196-2CDD5220A73A}" type="datetime1">
              <a:rPr lang="en-US" smtClean="0"/>
              <a:t>5/12/2017</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a:prstGeom prst="ellipse">
            <a:avLst/>
          </a:prstGeom>
        </p:spPr>
        <p:txBody>
          <a:bodyPr/>
          <a:lstStyle/>
          <a:p>
            <a:fld id="{401CF334-2D5C-4859-84A6-CA7E6E43FAEB}" type="slidenum">
              <a:rPr lang="en-US" smtClean="0"/>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sp>
        <p:nvSpPr>
          <p:cNvPr id="12" name="Rectangle 11"/>
          <p:cNvSpPr/>
          <p:nvPr/>
        </p:nvSpPr>
        <p:spPr>
          <a:xfrm>
            <a:off x="68509" y="4650476"/>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sp>
        <p:nvSpPr>
          <p:cNvPr id="13" name="Rectangle 12"/>
          <p:cNvSpPr/>
          <p:nvPr/>
        </p:nvSpPr>
        <p:spPr>
          <a:xfrm>
            <a:off x="68511" y="4773226"/>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sp>
        <p:nvSpPr>
          <p:cNvPr id="3" name="Picture Placeholder 2"/>
          <p:cNvSpPr>
            <a:spLocks noGrp="1"/>
          </p:cNvSpPr>
          <p:nvPr>
            <p:ph type="pic" idx="1"/>
          </p:nvPr>
        </p:nvSpPr>
        <p:spPr>
          <a:xfrm>
            <a:off x="68309" y="66677"/>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24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200"/>
            </a:lvl1pPr>
            <a:lvl2pPr>
              <a:defRPr sz="900"/>
            </a:lvl2pPr>
            <a:lvl3pPr>
              <a:defRPr sz="750"/>
            </a:lvl3pPr>
            <a:lvl4pPr>
              <a:defRPr sz="675"/>
            </a:lvl4pPr>
            <a:lvl5pPr>
              <a:defRPr sz="675"/>
            </a:lvl5pPr>
          </a:lstStyle>
          <a:p>
            <a:pPr lvl="0" eaLnBrk="1" latinLnBrk="0" hangingPunct="1"/>
            <a:r>
              <a:rPr kumimoji="0" lang="en-US"/>
              <a:t>Edit Master text styles</a:t>
            </a:r>
          </a:p>
        </p:txBody>
      </p:sp>
      <p:sp>
        <p:nvSpPr>
          <p:cNvPr id="2" name="Title 1"/>
          <p:cNvSpPr>
            <a:spLocks noGrp="1"/>
          </p:cNvSpPr>
          <p:nvPr>
            <p:ph type="title"/>
          </p:nvPr>
        </p:nvSpPr>
        <p:spPr>
          <a:xfrm>
            <a:off x="914400" y="4900550"/>
            <a:ext cx="7315200" cy="522288"/>
          </a:xfrm>
        </p:spPr>
        <p:txBody>
          <a:bodyPr anchor="ctr">
            <a:noAutofit/>
          </a:bodyPr>
          <a:lstStyle>
            <a:lvl1pPr algn="l">
              <a:buNone/>
              <a:defRPr sz="2100" b="0"/>
            </a:lvl1pPr>
          </a:lstStyle>
          <a:p>
            <a:r>
              <a:rPr kumimoji="0" lang="en-US"/>
              <a:t>Click to edit Master title style</a:t>
            </a:r>
          </a:p>
        </p:txBody>
      </p:sp>
    </p:spTree>
    <p:extLst>
      <p:ext uri="{BB962C8B-B14F-4D97-AF65-F5344CB8AC3E}">
        <p14:creationId xmlns:p14="http://schemas.microsoft.com/office/powerpoint/2010/main" val="62459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Ref idx="1001">
        <a:schemeClr val="bg1"/>
      </p:bgRef>
    </p:bg>
    <p:spTree>
      <p:nvGrpSpPr>
        <p:cNvPr id="1" name=""/>
        <p:cNvGrpSpPr/>
        <p:nvPr/>
      </p:nvGrpSpPr>
      <p:grpSpPr>
        <a:xfrm>
          <a:off x="0" y="0"/>
          <a:ext cx="0" cy="0"/>
          <a:chOff x="0" y="0"/>
          <a:chExt cx="0" cy="0"/>
        </a:xfrm>
      </p:grpSpPr>
      <p:sp useBgFill="1">
        <p:nvSpPr>
          <p:cNvPr id="11" name="Rounded Rectangle 10"/>
          <p:cNvSpPr/>
          <p:nvPr/>
        </p:nvSpPr>
        <p:spPr>
          <a:xfrm>
            <a:off x="65313" y="69757"/>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sz="1350"/>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050">
                <a:solidFill>
                  <a:schemeClr val="tx2"/>
                </a:solidFill>
              </a:defRPr>
            </a:lvl1pPr>
          </a:lstStyle>
          <a:p>
            <a:fld id="{AEDC2EDD-ED1F-4308-851B-C42923DB31BB}" type="datetime1">
              <a:rPr lang="en-US" smtClean="0"/>
              <a:t>5/12/2017</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050">
                <a:solidFill>
                  <a:schemeClr val="tx2"/>
                </a:solidFill>
              </a:defRPr>
            </a:lvl1pPr>
          </a:lstStyle>
          <a:p>
            <a:endParaRPr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a:t>Click to edit Master title style</a:t>
            </a:r>
            <a:endParaRPr kumimoji="0" lang="en-US" dirty="0"/>
          </a:p>
        </p:txBody>
      </p:sp>
      <p:sp>
        <p:nvSpPr>
          <p:cNvPr id="8" name="Slide Number Placeholder 8"/>
          <p:cNvSpPr>
            <a:spLocks noGrp="1"/>
          </p:cNvSpPr>
          <p:nvPr>
            <p:ph type="sldNum" sz="quarter" idx="4"/>
          </p:nvPr>
        </p:nvSpPr>
        <p:spPr>
          <a:xfrm>
            <a:off x="8297840" y="6181466"/>
            <a:ext cx="846160" cy="457200"/>
          </a:xfrm>
          <a:prstGeom prst="ellipse">
            <a:avLst/>
          </a:prstGeom>
          <a:noFill/>
          <a:ln>
            <a:solidFill>
              <a:schemeClr val="bg1"/>
            </a:solidFill>
          </a:ln>
        </p:spPr>
        <p:txBody>
          <a:bodyPr/>
          <a:lstStyle>
            <a:lvl1pPr>
              <a:defRPr>
                <a:solidFill>
                  <a:srgbClr val="041A9B"/>
                </a:solidFill>
              </a:defRPr>
            </a:lvl1pPr>
          </a:lstStyle>
          <a:p>
            <a:fld id="{401CF334-2D5C-4859-84A6-CA7E6E43FAEB}" type="slidenum">
              <a:rPr lang="en-US" smtClean="0"/>
              <a:pPr/>
              <a:t>‹#›</a:t>
            </a:fld>
            <a:endParaRPr lang="en-US" dirty="0"/>
          </a:p>
        </p:txBody>
      </p:sp>
    </p:spTree>
    <p:extLst>
      <p:ext uri="{BB962C8B-B14F-4D97-AF65-F5344CB8AC3E}">
        <p14:creationId xmlns:p14="http://schemas.microsoft.com/office/powerpoint/2010/main" val="325634240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rtl="0" eaLnBrk="1" latinLnBrk="0" hangingPunct="1">
        <a:spcBef>
          <a:spcPct val="0"/>
        </a:spcBef>
        <a:buNone/>
        <a:defRPr kumimoji="0" sz="3000" kern="1200">
          <a:solidFill>
            <a:schemeClr val="tx2"/>
          </a:solidFill>
          <a:latin typeface="+mj-lt"/>
          <a:ea typeface="+mj-ea"/>
          <a:cs typeface="+mj-cs"/>
        </a:defRPr>
      </a:lvl1pPr>
    </p:titleStyle>
    <p:bodyStyle>
      <a:lvl1pPr marL="205740" indent="-205740" algn="l" rtl="0" eaLnBrk="1" latinLnBrk="0" hangingPunct="1">
        <a:spcBef>
          <a:spcPts val="435"/>
        </a:spcBef>
        <a:buClr>
          <a:schemeClr val="accent1"/>
        </a:buClr>
        <a:buSzPct val="85000"/>
        <a:buFont typeface="Wingdings 2"/>
        <a:buChar char=""/>
        <a:defRPr kumimoji="0" sz="1950" kern="1200">
          <a:solidFill>
            <a:schemeClr val="tx1"/>
          </a:solidFill>
          <a:latin typeface="+mn-lt"/>
          <a:ea typeface="+mn-ea"/>
          <a:cs typeface="+mn-cs"/>
        </a:defRPr>
      </a:lvl1pPr>
      <a:lvl2pPr marL="411480" indent="-171450" algn="l" rtl="0" eaLnBrk="1" latinLnBrk="0" hangingPunct="1">
        <a:spcBef>
          <a:spcPts val="278"/>
        </a:spcBef>
        <a:buClr>
          <a:schemeClr val="accent2"/>
        </a:buClr>
        <a:buSzPct val="85000"/>
        <a:buFont typeface="Wingdings 2"/>
        <a:buChar char=""/>
        <a:defRPr kumimoji="0" sz="1800" kern="1200">
          <a:solidFill>
            <a:schemeClr val="tx1"/>
          </a:solidFill>
          <a:latin typeface="+mn-lt"/>
          <a:ea typeface="+mn-ea"/>
          <a:cs typeface="+mn-cs"/>
        </a:defRPr>
      </a:lvl2pPr>
      <a:lvl3pPr marL="617220" indent="-171450" algn="l" rtl="0" eaLnBrk="1" latinLnBrk="0" hangingPunct="1">
        <a:spcBef>
          <a:spcPts val="278"/>
        </a:spcBef>
        <a:buClr>
          <a:schemeClr val="accent1">
            <a:tint val="60000"/>
          </a:schemeClr>
        </a:buClr>
        <a:buSzPct val="85000"/>
        <a:buFont typeface="Wingdings 2"/>
        <a:buChar char=""/>
        <a:defRPr kumimoji="0" sz="1500" kern="1200">
          <a:solidFill>
            <a:schemeClr val="tx1"/>
          </a:solidFill>
          <a:latin typeface="+mn-lt"/>
          <a:ea typeface="+mn-ea"/>
          <a:cs typeface="+mn-cs"/>
        </a:defRPr>
      </a:lvl3pPr>
      <a:lvl4pPr marL="822960" indent="-171450" algn="l" rtl="0" eaLnBrk="1" latinLnBrk="0" hangingPunct="1">
        <a:spcBef>
          <a:spcPts val="278"/>
        </a:spcBef>
        <a:buClr>
          <a:schemeClr val="accent3"/>
        </a:buClr>
        <a:buSzPct val="80000"/>
        <a:buFont typeface="Wingdings 2"/>
        <a:buChar char=""/>
        <a:defRPr kumimoji="0" sz="1500" kern="1200">
          <a:solidFill>
            <a:schemeClr val="tx1"/>
          </a:solidFill>
          <a:latin typeface="+mn-lt"/>
          <a:ea typeface="+mn-ea"/>
          <a:cs typeface="+mn-cs"/>
        </a:defRPr>
      </a:lvl4pPr>
      <a:lvl5pPr marL="1028700" indent="-171450" algn="l" rtl="0" eaLnBrk="1" latinLnBrk="0" hangingPunct="1">
        <a:spcBef>
          <a:spcPts val="278"/>
        </a:spcBef>
        <a:buClr>
          <a:schemeClr val="accent3"/>
        </a:buClr>
        <a:buFont typeface="Arial" panose="020B0604020202020204" pitchFamily="34" charset="0"/>
        <a:buChar char="•"/>
        <a:defRPr kumimoji="0" sz="1500" kern="1200">
          <a:solidFill>
            <a:schemeClr val="tx1"/>
          </a:solidFill>
          <a:latin typeface="+mn-lt"/>
          <a:ea typeface="+mn-ea"/>
          <a:cs typeface="+mn-cs"/>
        </a:defRPr>
      </a:lvl5pPr>
      <a:lvl6pPr marL="1234440" indent="-171450" algn="l" rtl="0" eaLnBrk="1" latinLnBrk="0" hangingPunct="1">
        <a:spcBef>
          <a:spcPts val="278"/>
        </a:spcBef>
        <a:buClr>
          <a:schemeClr val="accent3"/>
        </a:buClr>
        <a:buChar char="•"/>
        <a:defRPr kumimoji="0" sz="1350" kern="1200" baseline="0">
          <a:solidFill>
            <a:schemeClr val="tx1"/>
          </a:solidFill>
          <a:latin typeface="+mn-lt"/>
          <a:ea typeface="+mn-ea"/>
          <a:cs typeface="+mn-cs"/>
        </a:defRPr>
      </a:lvl6pPr>
      <a:lvl7pPr marL="1440180" indent="-171450" algn="l" rtl="0" eaLnBrk="1" latinLnBrk="0" hangingPunct="1">
        <a:spcBef>
          <a:spcPts val="278"/>
        </a:spcBef>
        <a:buClr>
          <a:schemeClr val="accent2"/>
        </a:buClr>
        <a:buChar char="•"/>
        <a:defRPr kumimoji="0" sz="1350" kern="1200">
          <a:solidFill>
            <a:schemeClr val="tx1"/>
          </a:solidFill>
          <a:latin typeface="+mn-lt"/>
          <a:ea typeface="+mn-ea"/>
          <a:cs typeface="+mn-cs"/>
        </a:defRPr>
      </a:lvl7pPr>
      <a:lvl8pPr marL="1645920" indent="-171450" algn="l" rtl="0" eaLnBrk="1" latinLnBrk="0" hangingPunct="1">
        <a:spcBef>
          <a:spcPts val="278"/>
        </a:spcBef>
        <a:buClr>
          <a:schemeClr val="accent1">
            <a:tint val="60000"/>
          </a:schemeClr>
        </a:buClr>
        <a:buChar char="•"/>
        <a:defRPr kumimoji="0" sz="1350" kern="1200">
          <a:solidFill>
            <a:schemeClr val="tx1"/>
          </a:solidFill>
          <a:latin typeface="+mn-lt"/>
          <a:ea typeface="+mn-ea"/>
          <a:cs typeface="+mn-cs"/>
        </a:defRPr>
      </a:lvl8pPr>
      <a:lvl9pPr marL="1851660" indent="-171450" algn="l" rtl="0" eaLnBrk="1" latinLnBrk="0" hangingPunct="1">
        <a:spcBef>
          <a:spcPts val="278"/>
        </a:spcBef>
        <a:buClr>
          <a:schemeClr val="accent2">
            <a:tint val="60000"/>
          </a:schemeClr>
        </a:buClr>
        <a:buChar char="•"/>
        <a:defRPr kumimoji="0" sz="135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42900" algn="l" rtl="0" eaLnBrk="1" latinLnBrk="0" hangingPunct="1">
        <a:defRPr kumimoji="0" kern="1200">
          <a:solidFill>
            <a:schemeClr val="tx1"/>
          </a:solidFill>
          <a:latin typeface="+mn-lt"/>
          <a:ea typeface="+mn-ea"/>
          <a:cs typeface="+mn-cs"/>
        </a:defRPr>
      </a:lvl2pPr>
      <a:lvl3pPr marL="685800" algn="l" rtl="0" eaLnBrk="1" latinLnBrk="0" hangingPunct="1">
        <a:defRPr kumimoji="0" kern="1200">
          <a:solidFill>
            <a:schemeClr val="tx1"/>
          </a:solidFill>
          <a:latin typeface="+mn-lt"/>
          <a:ea typeface="+mn-ea"/>
          <a:cs typeface="+mn-cs"/>
        </a:defRPr>
      </a:lvl3pPr>
      <a:lvl4pPr marL="1028700" algn="l" rtl="0" eaLnBrk="1" latinLnBrk="0" hangingPunct="1">
        <a:defRPr kumimoji="0" kern="1200">
          <a:solidFill>
            <a:schemeClr val="tx1"/>
          </a:solidFill>
          <a:latin typeface="+mn-lt"/>
          <a:ea typeface="+mn-ea"/>
          <a:cs typeface="+mn-cs"/>
        </a:defRPr>
      </a:lvl4pPr>
      <a:lvl5pPr marL="1371600" algn="l" rtl="0" eaLnBrk="1" latinLnBrk="0" hangingPunct="1">
        <a:defRPr kumimoji="0" kern="1200">
          <a:solidFill>
            <a:schemeClr val="tx1"/>
          </a:solidFill>
          <a:latin typeface="+mn-lt"/>
          <a:ea typeface="+mn-ea"/>
          <a:cs typeface="+mn-cs"/>
        </a:defRPr>
      </a:lvl5pPr>
      <a:lvl6pPr marL="1714500" algn="l" rtl="0" eaLnBrk="1" latinLnBrk="0" hangingPunct="1">
        <a:defRPr kumimoji="0" kern="1200">
          <a:solidFill>
            <a:schemeClr val="tx1"/>
          </a:solidFill>
          <a:latin typeface="+mn-lt"/>
          <a:ea typeface="+mn-ea"/>
          <a:cs typeface="+mn-cs"/>
        </a:defRPr>
      </a:lvl6pPr>
      <a:lvl7pPr marL="2057400" algn="l" rtl="0" eaLnBrk="1" latinLnBrk="0" hangingPunct="1">
        <a:defRPr kumimoji="0" kern="1200">
          <a:solidFill>
            <a:schemeClr val="tx1"/>
          </a:solidFill>
          <a:latin typeface="+mn-lt"/>
          <a:ea typeface="+mn-ea"/>
          <a:cs typeface="+mn-cs"/>
        </a:defRPr>
      </a:lvl7pPr>
      <a:lvl8pPr marL="2400300" algn="l" rtl="0" eaLnBrk="1" latinLnBrk="0" hangingPunct="1">
        <a:defRPr kumimoji="0" kern="1200">
          <a:solidFill>
            <a:schemeClr val="tx1"/>
          </a:solidFill>
          <a:latin typeface="+mn-lt"/>
          <a:ea typeface="+mn-ea"/>
          <a:cs typeface="+mn-cs"/>
        </a:defRPr>
      </a:lvl8pPr>
      <a:lvl9pPr marL="27432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5.gif"/><Relationship Id="rId5" Type="http://schemas.openxmlformats.org/officeDocument/2006/relationships/image" Target="../media/image14.jpeg"/><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www.atia.org/i4a/pages/index.cfm?pageid=3859"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5.gif"/><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p:cNvSpPr txBox="1">
            <a:spLocks/>
          </p:cNvSpPr>
          <p:nvPr/>
        </p:nvSpPr>
        <p:spPr>
          <a:xfrm>
            <a:off x="73855" y="1880675"/>
            <a:ext cx="9001033" cy="1255542"/>
          </a:xfrm>
          <a:prstGeom prst="rect">
            <a:avLst/>
          </a:prstGeom>
          <a:solidFill>
            <a:srgbClr val="041A9B"/>
          </a:solidFill>
        </p:spPr>
        <p:txBody>
          <a:bodyPr bIns="68580" anchor="b" anchorCtr="0">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algn="ctr"/>
            <a:r>
              <a:rPr lang="en-US" sz="3000" b="1" dirty="0">
                <a:solidFill>
                  <a:schemeClr val="bg1"/>
                </a:solidFill>
              </a:rPr>
              <a:t>Sanitation for People with Disabilities:                  A Framework for Research and Practice</a:t>
            </a:r>
            <a:endParaRPr lang="en-US" sz="3000" dirty="0">
              <a:solidFill>
                <a:schemeClr val="bg1"/>
              </a:solidFill>
            </a:endParaRPr>
          </a:p>
        </p:txBody>
      </p:sp>
      <p:pic>
        <p:nvPicPr>
          <p:cNvPr id="8" name="Picture 2" descr="http://mediad.publicbroadcasting.net/p/wbfo/files/201212/UB-logo.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8512" y="5216201"/>
            <a:ext cx="3556164" cy="1422465"/>
          </a:xfrm>
          <a:prstGeom prst="rect">
            <a:avLst/>
          </a:prstGeom>
          <a:solidFill>
            <a:srgbClr val="041A9B"/>
          </a:solidFill>
        </p:spPr>
      </p:pic>
      <p:sp>
        <p:nvSpPr>
          <p:cNvPr id="9" name="Rectangle 8"/>
          <p:cNvSpPr/>
          <p:nvPr/>
        </p:nvSpPr>
        <p:spPr>
          <a:xfrm>
            <a:off x="1510448" y="3299046"/>
            <a:ext cx="6127845" cy="1754326"/>
          </a:xfrm>
          <a:prstGeom prst="rect">
            <a:avLst/>
          </a:prstGeom>
        </p:spPr>
        <p:txBody>
          <a:bodyPr wrap="square">
            <a:spAutoFit/>
          </a:bodyPr>
          <a:lstStyle/>
          <a:p>
            <a:pPr algn="ctr"/>
            <a:r>
              <a:rPr lang="en-US" dirty="0">
                <a:latin typeface="Arial" panose="020B0604020202020204" pitchFamily="34" charset="0"/>
                <a:cs typeface="Arial" panose="020B0604020202020204" pitchFamily="34" charset="0"/>
              </a:rPr>
              <a:t>Gauri Desai, MPH</a:t>
            </a:r>
          </a:p>
          <a:p>
            <a:pPr algn="ctr"/>
            <a:r>
              <a:rPr lang="en-US" dirty="0" err="1">
                <a:latin typeface="Arial" panose="020B0604020202020204" pitchFamily="34" charset="0"/>
                <a:cs typeface="Arial" panose="020B0604020202020204" pitchFamily="34" charset="0"/>
              </a:rPr>
              <a:t>Korydon</a:t>
            </a:r>
            <a:r>
              <a:rPr lang="en-US" dirty="0">
                <a:latin typeface="Arial" panose="020B0604020202020204" pitchFamily="34" charset="0"/>
                <a:cs typeface="Arial" panose="020B0604020202020204" pitchFamily="34" charset="0"/>
              </a:rPr>
              <a:t> Smith, </a:t>
            </a:r>
            <a:r>
              <a:rPr lang="en-US" dirty="0" err="1">
                <a:latin typeface="Arial" panose="020B0604020202020204" pitchFamily="34" charset="0"/>
                <a:cs typeface="Arial" panose="020B0604020202020204" pitchFamily="34" charset="0"/>
              </a:rPr>
              <a:t>EdD</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MArch</a:t>
            </a:r>
            <a:endParaRPr lang="en-US" dirty="0">
              <a:latin typeface="Arial" panose="020B0604020202020204" pitchFamily="34" charset="0"/>
              <a:cs typeface="Arial" panose="020B0604020202020204" pitchFamily="34" charset="0"/>
            </a:endParaRPr>
          </a:p>
          <a:p>
            <a:pPr algn="ctr"/>
            <a:r>
              <a:rPr lang="en-US" dirty="0" err="1">
                <a:latin typeface="Arial" panose="020B0604020202020204" pitchFamily="34" charset="0"/>
                <a:cs typeface="Arial" panose="020B0604020202020204" pitchFamily="34" charset="0"/>
              </a:rPr>
              <a:t>Pavani</a:t>
            </a:r>
            <a:r>
              <a:rPr lang="en-US" dirty="0">
                <a:latin typeface="Arial" panose="020B0604020202020204" pitchFamily="34" charset="0"/>
                <a:cs typeface="Arial" panose="020B0604020202020204" pitchFamily="34" charset="0"/>
              </a:rPr>
              <a:t> Ram, MD</a:t>
            </a:r>
          </a:p>
          <a:p>
            <a:pPr algn="ctr"/>
            <a:r>
              <a:rPr lang="en-US" dirty="0">
                <a:latin typeface="Arial" panose="020B0604020202020204" pitchFamily="34" charset="0"/>
                <a:cs typeface="Arial" panose="020B0604020202020204" pitchFamily="34" charset="0"/>
              </a:rPr>
              <a:t>James Jensen, PhD</a:t>
            </a:r>
          </a:p>
          <a:p>
            <a:pPr algn="ctr"/>
            <a:r>
              <a:rPr lang="en-US" dirty="0">
                <a:latin typeface="Arial" panose="020B0604020202020204" pitchFamily="34" charset="0"/>
                <a:cs typeface="Arial" panose="020B0604020202020204" pitchFamily="34" charset="0"/>
              </a:rPr>
              <a:t>James </a:t>
            </a:r>
            <a:r>
              <a:rPr lang="en-US" dirty="0" err="1">
                <a:latin typeface="Arial" panose="020B0604020202020204" pitchFamily="34" charset="0"/>
                <a:cs typeface="Arial" panose="020B0604020202020204" pitchFamily="34" charset="0"/>
              </a:rPr>
              <a:t>Lenker</a:t>
            </a:r>
            <a:r>
              <a:rPr lang="en-US" dirty="0">
                <a:latin typeface="Arial" panose="020B0604020202020204" pitchFamily="34" charset="0"/>
                <a:cs typeface="Arial" panose="020B0604020202020204" pitchFamily="34" charset="0"/>
              </a:rPr>
              <a:t>, PhD</a:t>
            </a:r>
          </a:p>
          <a:p>
            <a:pPr algn="ctr"/>
            <a:r>
              <a:rPr lang="en-US" dirty="0">
                <a:latin typeface="Arial" panose="020B0604020202020204" pitchFamily="34" charset="0"/>
                <a:cs typeface="Arial" panose="020B0604020202020204" pitchFamily="34" charset="0"/>
              </a:rPr>
              <a:t>Jane Wilbur, MSc</a:t>
            </a:r>
          </a:p>
        </p:txBody>
      </p:sp>
      <p:pic>
        <p:nvPicPr>
          <p:cNvPr id="6" name="Picture 5" descr="https://secure.bestcompanies.co.uk/Images/BCG/180/Logos/30c8c531-a1ee-4de3-92cf-7807e868c0c7Logo.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24544" y="5216201"/>
            <a:ext cx="3888105" cy="1114425"/>
          </a:xfrm>
          <a:prstGeom prst="rect">
            <a:avLst/>
          </a:prstGeom>
          <a:noFill/>
          <a:ln>
            <a:noFill/>
          </a:ln>
        </p:spPr>
      </p:pic>
    </p:spTree>
    <p:extLst>
      <p:ext uri="{BB962C8B-B14F-4D97-AF65-F5344CB8AC3E}">
        <p14:creationId xmlns:p14="http://schemas.microsoft.com/office/powerpoint/2010/main" val="29428246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85800" y="1129679"/>
            <a:ext cx="7772400" cy="4572000"/>
          </a:xfrm>
        </p:spPr>
        <p:txBody>
          <a:bodyPr/>
          <a:lstStyle/>
          <a:p>
            <a:pPr>
              <a:buClr>
                <a:srgbClr val="041A9B"/>
              </a:buClr>
            </a:pPr>
            <a:endParaRPr lang="en-GB" sz="2000" dirty="0">
              <a:latin typeface="Arial" panose="020B0604020202020204" pitchFamily="34" charset="0"/>
              <a:cs typeface="Arial" panose="020B0604020202020204" pitchFamily="34" charset="0"/>
            </a:endParaRPr>
          </a:p>
          <a:p>
            <a:pPr>
              <a:buClr>
                <a:srgbClr val="041A9B"/>
              </a:buClr>
              <a:buSzPct val="100000"/>
              <a:buFont typeface="Arial" panose="020B0604020202020204" pitchFamily="34" charset="0"/>
              <a:buChar char="•"/>
            </a:pPr>
            <a:r>
              <a:rPr lang="en-GB" sz="2000" dirty="0">
                <a:latin typeface="Arial" panose="020B0604020202020204" pitchFamily="34" charset="0"/>
                <a:cs typeface="Arial" panose="020B0604020202020204" pitchFamily="34" charset="0"/>
              </a:rPr>
              <a:t>Heavy reliance on these for sanitation purposes</a:t>
            </a:r>
          </a:p>
          <a:p>
            <a:pPr>
              <a:buClr>
                <a:srgbClr val="041A9B"/>
              </a:buClr>
              <a:buSzPct val="100000"/>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a:buClr>
                <a:srgbClr val="041A9B"/>
              </a:buClr>
              <a:buSzPct val="100000"/>
              <a:buFont typeface="Arial" panose="020B0604020202020204" pitchFamily="34" charset="0"/>
              <a:buChar char="•"/>
            </a:pPr>
            <a:r>
              <a:rPr lang="en-GB" sz="2000" dirty="0">
                <a:latin typeface="Arial" panose="020B0604020202020204" pitchFamily="34" charset="0"/>
                <a:cs typeface="Arial" panose="020B0604020202020204" pitchFamily="34" charset="0"/>
              </a:rPr>
              <a:t>Individualized solutions, scaling up may be difficult</a:t>
            </a:r>
          </a:p>
          <a:p>
            <a:pPr>
              <a:buClr>
                <a:srgbClr val="041A9B"/>
              </a:buClr>
              <a:buSzPct val="100000"/>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a:buClr>
                <a:srgbClr val="041A9B"/>
              </a:buClr>
              <a:buSzPct val="100000"/>
              <a:buFont typeface="Arial" panose="020B0604020202020204" pitchFamily="34" charset="0"/>
              <a:buChar char="•"/>
            </a:pPr>
            <a:r>
              <a:rPr lang="en-GB" sz="2000" dirty="0">
                <a:latin typeface="Arial" panose="020B0604020202020204" pitchFamily="34" charset="0"/>
                <a:cs typeface="Arial" panose="020B0604020202020204" pitchFamily="34" charset="0"/>
              </a:rPr>
              <a:t>Use of assistive technologies signals loss of function</a:t>
            </a:r>
          </a:p>
          <a:p>
            <a:pPr>
              <a:buClr>
                <a:srgbClr val="041A9B"/>
              </a:buClr>
              <a:buSzPct val="100000"/>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a:buClr>
                <a:srgbClr val="041A9B"/>
              </a:buClr>
              <a:buSzPct val="100000"/>
              <a:buFont typeface="Arial" panose="020B0604020202020204" pitchFamily="34" charset="0"/>
              <a:buChar char="•"/>
            </a:pPr>
            <a:r>
              <a:rPr lang="en-GB" sz="2000" dirty="0">
                <a:latin typeface="Arial" panose="020B0604020202020204" pitchFamily="34" charset="0"/>
                <a:cs typeface="Arial" panose="020B0604020202020204" pitchFamily="34" charset="0"/>
              </a:rPr>
              <a:t>Possibly stigmatizing</a:t>
            </a:r>
          </a:p>
          <a:p>
            <a:pPr>
              <a:buClr>
                <a:srgbClr val="041A9B"/>
              </a:buClr>
            </a:pPr>
            <a:endParaRPr lang="en-GB" sz="1800" dirty="0">
              <a:latin typeface="Arial" panose="020B0604020202020204" pitchFamily="34" charset="0"/>
              <a:cs typeface="Arial" panose="020B0604020202020204" pitchFamily="34" charset="0"/>
            </a:endParaRPr>
          </a:p>
          <a:p>
            <a:pPr marL="0" indent="0">
              <a:buNone/>
            </a:pPr>
            <a:endParaRPr lang="en-US" dirty="0"/>
          </a:p>
        </p:txBody>
      </p:sp>
      <p:sp>
        <p:nvSpPr>
          <p:cNvPr id="6" name="Slide Number Placeholder 5"/>
          <p:cNvSpPr>
            <a:spLocks noGrp="1"/>
          </p:cNvSpPr>
          <p:nvPr>
            <p:ph type="sldNum" sz="quarter" idx="4"/>
          </p:nvPr>
        </p:nvSpPr>
        <p:spPr>
          <a:xfrm>
            <a:off x="8301926" y="6222403"/>
            <a:ext cx="846160" cy="457200"/>
          </a:xfrm>
        </p:spPr>
        <p:txBody>
          <a:bodyPr/>
          <a:lstStyle/>
          <a:p>
            <a:fld id="{401CF334-2D5C-4859-84A6-CA7E6E43FAEB}" type="slidenum">
              <a:rPr lang="en-US" smtClean="0"/>
              <a:pPr/>
              <a:t>10</a:t>
            </a:fld>
            <a:endParaRPr lang="en-US" dirty="0"/>
          </a:p>
        </p:txBody>
      </p:sp>
      <p:sp>
        <p:nvSpPr>
          <p:cNvPr id="5" name="Title 4"/>
          <p:cNvSpPr txBox="1">
            <a:spLocks/>
          </p:cNvSpPr>
          <p:nvPr/>
        </p:nvSpPr>
        <p:spPr>
          <a:xfrm>
            <a:off x="0" y="0"/>
            <a:ext cx="9144000" cy="914400"/>
          </a:xfrm>
          <a:prstGeom prst="rect">
            <a:avLst/>
          </a:prstGeom>
        </p:spPr>
        <p:txBody>
          <a:bodyPr bIns="91440" anchor="b" anchorCtr="0">
            <a:normAutofit/>
          </a:bodyPr>
          <a:lstStyle>
            <a:lvl1pPr algn="l" rtl="0" eaLnBrk="1" latinLnBrk="0" hangingPunct="1">
              <a:spcBef>
                <a:spcPct val="0"/>
              </a:spcBef>
              <a:buNone/>
              <a:defRPr kumimoji="0" sz="3000" kern="1200">
                <a:solidFill>
                  <a:schemeClr val="tx2"/>
                </a:solidFill>
                <a:latin typeface="+mj-lt"/>
                <a:ea typeface="+mj-ea"/>
                <a:cs typeface="+mj-cs"/>
              </a:defRPr>
            </a:lvl1pPr>
          </a:lstStyle>
          <a:p>
            <a:pPr indent="914400"/>
            <a:r>
              <a:rPr lang="en-US" dirty="0">
                <a:latin typeface="Arial" panose="020B0604020202020204" pitchFamily="34" charset="0"/>
                <a:cs typeface="Arial" panose="020B0604020202020204" pitchFamily="34" charset="0"/>
              </a:rPr>
              <a:t>Assistive Technology</a:t>
            </a:r>
          </a:p>
        </p:txBody>
      </p:sp>
    </p:spTree>
    <p:extLst>
      <p:ext uri="{BB962C8B-B14F-4D97-AF65-F5344CB8AC3E}">
        <p14:creationId xmlns:p14="http://schemas.microsoft.com/office/powerpoint/2010/main" val="40690098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720563" y="4111482"/>
            <a:ext cx="1767514" cy="715581"/>
          </a:xfrm>
          <a:prstGeom prst="rect">
            <a:avLst/>
          </a:prstGeom>
          <a:noFill/>
        </p:spPr>
        <p:txBody>
          <a:bodyPr wrap="square" rtlCol="0">
            <a:spAutoFit/>
          </a:bodyPr>
          <a:lstStyle/>
          <a:p>
            <a:pPr algn="ctr"/>
            <a:r>
              <a:rPr lang="en-US" sz="1350" dirty="0">
                <a:latin typeface="Arial" panose="020B0604020202020204" pitchFamily="34" charset="0"/>
                <a:cs typeface="Arial" panose="020B0604020202020204" pitchFamily="34" charset="0"/>
              </a:rPr>
              <a:t>Environmental: </a:t>
            </a:r>
          </a:p>
          <a:p>
            <a:pPr algn="ctr"/>
            <a:r>
              <a:rPr lang="en-US" sz="1350" dirty="0">
                <a:latin typeface="Arial" panose="020B0604020202020204" pitchFamily="34" charset="0"/>
                <a:cs typeface="Arial" panose="020B0604020202020204" pitchFamily="34" charset="0"/>
              </a:rPr>
              <a:t>Design, location</a:t>
            </a:r>
          </a:p>
          <a:p>
            <a:pPr algn="ctr"/>
            <a:endParaRPr lang="en-US" sz="1350" dirty="0"/>
          </a:p>
        </p:txBody>
      </p:sp>
      <p:sp>
        <p:nvSpPr>
          <p:cNvPr id="8" name="TextBox 7"/>
          <p:cNvSpPr txBox="1"/>
          <p:nvPr/>
        </p:nvSpPr>
        <p:spPr>
          <a:xfrm>
            <a:off x="5062721" y="4110547"/>
            <a:ext cx="1533159" cy="507831"/>
          </a:xfrm>
          <a:prstGeom prst="rect">
            <a:avLst/>
          </a:prstGeom>
          <a:noFill/>
        </p:spPr>
        <p:txBody>
          <a:bodyPr wrap="square" rtlCol="0">
            <a:spAutoFit/>
          </a:bodyPr>
          <a:lstStyle/>
          <a:p>
            <a:pPr algn="ctr"/>
            <a:r>
              <a:rPr lang="en-US" sz="1350" dirty="0">
                <a:latin typeface="Arial" panose="020B0604020202020204" pitchFamily="34" charset="0"/>
                <a:cs typeface="Arial" panose="020B0604020202020204" pitchFamily="34" charset="0"/>
              </a:rPr>
              <a:t>Societal:</a:t>
            </a:r>
          </a:p>
          <a:p>
            <a:pPr algn="ctr"/>
            <a:r>
              <a:rPr lang="en-US" sz="1350" dirty="0">
                <a:latin typeface="Arial" panose="020B0604020202020204" pitchFamily="34" charset="0"/>
                <a:cs typeface="Arial" panose="020B0604020202020204" pitchFamily="34" charset="0"/>
              </a:rPr>
              <a:t>Attitudes, beliefs</a:t>
            </a:r>
          </a:p>
        </p:txBody>
      </p:sp>
      <p:sp>
        <p:nvSpPr>
          <p:cNvPr id="11" name="TextBox 10"/>
          <p:cNvSpPr txBox="1"/>
          <p:nvPr/>
        </p:nvSpPr>
        <p:spPr>
          <a:xfrm>
            <a:off x="7170524" y="4110547"/>
            <a:ext cx="1543050" cy="507831"/>
          </a:xfrm>
          <a:prstGeom prst="rect">
            <a:avLst/>
          </a:prstGeom>
          <a:noFill/>
        </p:spPr>
        <p:txBody>
          <a:bodyPr wrap="square" rtlCol="0">
            <a:spAutoFit/>
          </a:bodyPr>
          <a:lstStyle/>
          <a:p>
            <a:pPr algn="ctr"/>
            <a:r>
              <a:rPr lang="en-US" sz="1350" dirty="0">
                <a:latin typeface="Arial" panose="020B0604020202020204" pitchFamily="34" charset="0"/>
                <a:cs typeface="Arial" panose="020B0604020202020204" pitchFamily="34" charset="0"/>
              </a:rPr>
              <a:t>Institutional:</a:t>
            </a:r>
          </a:p>
          <a:p>
            <a:pPr algn="ctr"/>
            <a:r>
              <a:rPr lang="en-US" sz="1350" dirty="0">
                <a:latin typeface="Arial" panose="020B0604020202020204" pitchFamily="34" charset="0"/>
                <a:cs typeface="Arial" panose="020B0604020202020204" pitchFamily="34" charset="0"/>
              </a:rPr>
              <a:t>Inclusive policies</a:t>
            </a:r>
          </a:p>
        </p:txBody>
      </p:sp>
      <p:pic>
        <p:nvPicPr>
          <p:cNvPr id="3" name="Picture 2"/>
          <p:cNvPicPr>
            <a:picLocks noChangeAspect="1"/>
          </p:cNvPicPr>
          <p:nvPr/>
        </p:nvPicPr>
        <p:blipFill>
          <a:blip r:embed="rId3"/>
          <a:stretch>
            <a:fillRect/>
          </a:stretch>
        </p:blipFill>
        <p:spPr>
          <a:xfrm>
            <a:off x="276922" y="1787638"/>
            <a:ext cx="2007394" cy="2007395"/>
          </a:xfrm>
          <a:prstGeom prst="rect">
            <a:avLst/>
          </a:prstGeom>
        </p:spPr>
      </p:pic>
      <p:sp>
        <p:nvSpPr>
          <p:cNvPr id="4" name="TextBox 3"/>
          <p:cNvSpPr txBox="1"/>
          <p:nvPr/>
        </p:nvSpPr>
        <p:spPr>
          <a:xfrm>
            <a:off x="411710" y="4111482"/>
            <a:ext cx="1737818" cy="715581"/>
          </a:xfrm>
          <a:prstGeom prst="rect">
            <a:avLst/>
          </a:prstGeom>
          <a:noFill/>
          <a:ln>
            <a:solidFill>
              <a:schemeClr val="bg1"/>
            </a:solidFill>
          </a:ln>
        </p:spPr>
        <p:txBody>
          <a:bodyPr wrap="square" rtlCol="0" anchor="ctr" anchorCtr="1">
            <a:spAutoFit/>
          </a:bodyPr>
          <a:lstStyle/>
          <a:p>
            <a:pPr lvl="0" algn="ctr"/>
            <a:r>
              <a:rPr lang="en-US" sz="1350" dirty="0">
                <a:latin typeface="Arial" panose="020B0604020202020204" pitchFamily="34" charset="0"/>
                <a:cs typeface="Arial" panose="020B0604020202020204" pitchFamily="34" charset="0"/>
              </a:rPr>
              <a:t>Personal: </a:t>
            </a:r>
            <a:r>
              <a:rPr lang="en-GB" sz="1350" dirty="0">
                <a:latin typeface="Arial" panose="020B0604020202020204" pitchFamily="34" charset="0"/>
                <a:cs typeface="Arial" panose="020B0604020202020204" pitchFamily="34" charset="0"/>
              </a:rPr>
              <a:t>Cognitive,  physical, </a:t>
            </a:r>
            <a:r>
              <a:rPr lang="en-US" sz="1350" dirty="0">
                <a:latin typeface="Arial" panose="020B0604020202020204" pitchFamily="34" charset="0"/>
                <a:cs typeface="Arial" panose="020B0604020202020204" pitchFamily="34" charset="0"/>
              </a:rPr>
              <a:t>sensory abilities</a:t>
            </a:r>
          </a:p>
        </p:txBody>
      </p:sp>
      <p:sp>
        <p:nvSpPr>
          <p:cNvPr id="14" name="TextBox 13"/>
          <p:cNvSpPr txBox="1"/>
          <p:nvPr/>
        </p:nvSpPr>
        <p:spPr>
          <a:xfrm>
            <a:off x="276922" y="6092528"/>
            <a:ext cx="7850605" cy="692497"/>
          </a:xfrm>
          <a:prstGeom prst="rect">
            <a:avLst/>
          </a:prstGeom>
          <a:noFill/>
        </p:spPr>
        <p:txBody>
          <a:bodyPr wrap="square" rtlCol="0">
            <a:spAutoFit/>
          </a:bodyPr>
          <a:lstStyle/>
          <a:p>
            <a:r>
              <a:rPr lang="en-US" sz="600" dirty="0"/>
              <a:t>Compassionandchoices.org</a:t>
            </a:r>
          </a:p>
          <a:p>
            <a:r>
              <a:rPr lang="en-US" sz="600" dirty="0"/>
              <a:t>blog.ncpad.org, avenuescoaching.com</a:t>
            </a:r>
          </a:p>
          <a:p>
            <a:endParaRPr lang="en-US" sz="1350" dirty="0"/>
          </a:p>
          <a:p>
            <a:endParaRPr lang="en-US" sz="1350" dirty="0"/>
          </a:p>
        </p:txBody>
      </p:sp>
      <p:sp>
        <p:nvSpPr>
          <p:cNvPr id="13" name="Slide Number Placeholder 12"/>
          <p:cNvSpPr>
            <a:spLocks noGrp="1"/>
          </p:cNvSpPr>
          <p:nvPr>
            <p:ph type="sldNum" sz="quarter" idx="4"/>
          </p:nvPr>
        </p:nvSpPr>
        <p:spPr/>
        <p:txBody>
          <a:bodyPr/>
          <a:lstStyle/>
          <a:p>
            <a:fld id="{401CF334-2D5C-4859-84A6-CA7E6E43FAEB}" type="slidenum">
              <a:rPr lang="en-US" smtClean="0"/>
              <a:pPr/>
              <a:t>11</a:t>
            </a:fld>
            <a:endParaRPr lang="en-US" dirty="0"/>
          </a:p>
        </p:txBody>
      </p:sp>
      <p:pic>
        <p:nvPicPr>
          <p:cNvPr id="15" name="Picture 14" descr="https://encrypted-tbn0.gstatic.com/images?q=tbn:ANd9GcRhudUp5cN09TnbN64hvlGYLm_pvFwtpKScuwTIkma8jmux89APYA"/>
          <p:cNvPicPr/>
          <p:nvPr/>
        </p:nvPicPr>
        <p:blipFill>
          <a:blip r:embed="rId4">
            <a:extLst>
              <a:ext uri="{28A0092B-C50C-407E-A947-70E740481C1C}">
                <a14:useLocalDpi xmlns:a14="http://schemas.microsoft.com/office/drawing/2010/main" val="0"/>
              </a:ext>
            </a:extLst>
          </a:blip>
          <a:srcRect/>
          <a:stretch>
            <a:fillRect/>
          </a:stretch>
        </p:blipFill>
        <p:spPr bwMode="auto">
          <a:xfrm>
            <a:off x="6930522" y="1787638"/>
            <a:ext cx="2007395" cy="2007395"/>
          </a:xfrm>
          <a:prstGeom prst="rect">
            <a:avLst/>
          </a:prstGeom>
          <a:noFill/>
          <a:ln>
            <a:noFill/>
          </a:ln>
        </p:spPr>
      </p:pic>
      <p:pic>
        <p:nvPicPr>
          <p:cNvPr id="16" name="Content Placeholder 15" descr="https://sanitationupdates.files.wordpress.com/2014/12/56654-600_px-56654.jpg"/>
          <p:cNvPicPr>
            <a:picLocks noGrp="1"/>
          </p:cNvPicPr>
          <p:nvPr>
            <p:ph sz="quarter" idx="1"/>
          </p:nvPr>
        </p:nvPicPr>
        <p:blipFill rotWithShape="1">
          <a:blip r:embed="rId5">
            <a:extLst>
              <a:ext uri="{28A0092B-C50C-407E-A947-70E740481C1C}">
                <a14:useLocalDpi xmlns:a14="http://schemas.microsoft.com/office/drawing/2010/main" val="0"/>
              </a:ext>
            </a:extLst>
          </a:blip>
          <a:srcRect l="4574" t="5002" r="9138" b="13495"/>
          <a:stretch/>
        </p:blipFill>
        <p:spPr bwMode="auto">
          <a:xfrm>
            <a:off x="2415535" y="1810877"/>
            <a:ext cx="2237436" cy="1984155"/>
          </a:xfrm>
          <a:prstGeom prst="rect">
            <a:avLst/>
          </a:prstGeom>
          <a:noFill/>
          <a:ln>
            <a:noFill/>
          </a:ln>
          <a:extLst>
            <a:ext uri="{53640926-AAD7-44D8-BBD7-CCE9431645EC}">
              <a14:shadowObscured xmlns:a14="http://schemas.microsoft.com/office/drawing/2010/main"/>
            </a:ext>
          </a:extLst>
        </p:spPr>
      </p:pic>
      <p:pic>
        <p:nvPicPr>
          <p:cNvPr id="17" name="Picture 16" descr="http://hcdg.org/pix/disability-150.gif"/>
          <p:cNvPicPr/>
          <p:nvPr/>
        </p:nvPicPr>
        <p:blipFill>
          <a:blip r:embed="rId6">
            <a:extLst>
              <a:ext uri="{28A0092B-C50C-407E-A947-70E740481C1C}">
                <a14:useLocalDpi xmlns:a14="http://schemas.microsoft.com/office/drawing/2010/main" val="0"/>
              </a:ext>
            </a:extLst>
          </a:blip>
          <a:srcRect/>
          <a:stretch>
            <a:fillRect/>
          </a:stretch>
        </p:blipFill>
        <p:spPr bwMode="auto">
          <a:xfrm>
            <a:off x="4925733" y="1800895"/>
            <a:ext cx="1732027" cy="2004117"/>
          </a:xfrm>
          <a:prstGeom prst="rect">
            <a:avLst/>
          </a:prstGeom>
          <a:noFill/>
          <a:ln>
            <a:solidFill>
              <a:schemeClr val="tx2"/>
            </a:solidFill>
          </a:ln>
        </p:spPr>
      </p:pic>
      <p:sp>
        <p:nvSpPr>
          <p:cNvPr id="18" name="Title 4"/>
          <p:cNvSpPr txBox="1">
            <a:spLocks/>
          </p:cNvSpPr>
          <p:nvPr/>
        </p:nvSpPr>
        <p:spPr>
          <a:xfrm>
            <a:off x="0" y="0"/>
            <a:ext cx="9144000" cy="914400"/>
          </a:xfrm>
          <a:prstGeom prst="rect">
            <a:avLst/>
          </a:prstGeom>
        </p:spPr>
        <p:txBody>
          <a:bodyPr bIns="91440" anchor="b" anchorCtr="0">
            <a:normAutofit/>
          </a:bodyPr>
          <a:lstStyle>
            <a:lvl1pPr algn="l" rtl="0" eaLnBrk="1" latinLnBrk="0" hangingPunct="1">
              <a:spcBef>
                <a:spcPct val="0"/>
              </a:spcBef>
              <a:buNone/>
              <a:defRPr kumimoji="0" sz="3000" kern="1200">
                <a:solidFill>
                  <a:schemeClr val="tx2"/>
                </a:solidFill>
                <a:latin typeface="+mj-lt"/>
                <a:ea typeface="+mj-ea"/>
                <a:cs typeface="+mj-cs"/>
              </a:defRPr>
            </a:lvl1pPr>
          </a:lstStyle>
          <a:p>
            <a:pPr indent="914400"/>
            <a:r>
              <a:rPr lang="en-US" dirty="0">
                <a:latin typeface="Arial" panose="020B0604020202020204" pitchFamily="34" charset="0"/>
                <a:cs typeface="Arial" panose="020B0604020202020204" pitchFamily="34" charset="0"/>
              </a:rPr>
              <a:t>Factors affecting access</a:t>
            </a:r>
          </a:p>
        </p:txBody>
      </p:sp>
      <p:sp>
        <p:nvSpPr>
          <p:cNvPr id="2" name="TextBox 1"/>
          <p:cNvSpPr txBox="1"/>
          <p:nvPr/>
        </p:nvSpPr>
        <p:spPr>
          <a:xfrm>
            <a:off x="1578815" y="5259740"/>
            <a:ext cx="6148312" cy="400110"/>
          </a:xfrm>
          <a:prstGeom prst="rect">
            <a:avLst/>
          </a:prstGeom>
          <a:noFill/>
          <a:ln>
            <a:solidFill>
              <a:schemeClr val="bg1"/>
            </a:solidFill>
          </a:ln>
        </p:spPr>
        <p:txBody>
          <a:bodyPr wrap="square" rtlCol="0" anchor="ctr" anchorCtr="1">
            <a:spAutoFit/>
          </a:bodyPr>
          <a:lstStyle/>
          <a:p>
            <a:r>
              <a:rPr lang="en-US" sz="2000" dirty="0">
                <a:latin typeface="Arial" panose="020B0604020202020204" pitchFamily="34" charset="0"/>
                <a:cs typeface="Arial" panose="020B0604020202020204" pitchFamily="34" charset="0"/>
              </a:rPr>
              <a:t>Assistive Technology does not address all of these</a:t>
            </a:r>
          </a:p>
        </p:txBody>
      </p:sp>
    </p:spTree>
    <p:extLst>
      <p:ext uri="{BB962C8B-B14F-4D97-AF65-F5344CB8AC3E}">
        <p14:creationId xmlns:p14="http://schemas.microsoft.com/office/powerpoint/2010/main" val="42312241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2262" y="2321803"/>
            <a:ext cx="7772400" cy="1143000"/>
          </a:xfrm>
        </p:spPr>
        <p:txBody>
          <a:bodyPr>
            <a:normAutofit/>
          </a:bodyPr>
          <a:lstStyle/>
          <a:p>
            <a:pPr algn="ctr"/>
            <a:r>
              <a:rPr lang="en-US" sz="4000" dirty="0">
                <a:latin typeface="Arial" panose="020B0604020202020204" pitchFamily="34" charset="0"/>
                <a:cs typeface="Arial" panose="020B0604020202020204" pitchFamily="34" charset="0"/>
              </a:rPr>
              <a:t>Sanitation-for-all Framework</a:t>
            </a:r>
          </a:p>
        </p:txBody>
      </p:sp>
      <p:sp>
        <p:nvSpPr>
          <p:cNvPr id="5" name="Slide Number Placeholder 4"/>
          <p:cNvSpPr>
            <a:spLocks noGrp="1"/>
          </p:cNvSpPr>
          <p:nvPr>
            <p:ph type="sldNum" sz="quarter" idx="4"/>
          </p:nvPr>
        </p:nvSpPr>
        <p:spPr/>
        <p:txBody>
          <a:bodyPr/>
          <a:lstStyle/>
          <a:p>
            <a:fld id="{401CF334-2D5C-4859-84A6-CA7E6E43FAEB}" type="slidenum">
              <a:rPr lang="en-US" smtClean="0"/>
              <a:pPr/>
              <a:t>12</a:t>
            </a:fld>
            <a:endParaRPr lang="en-US" dirty="0"/>
          </a:p>
        </p:txBody>
      </p:sp>
    </p:spTree>
    <p:extLst>
      <p:ext uri="{BB962C8B-B14F-4D97-AF65-F5344CB8AC3E}">
        <p14:creationId xmlns:p14="http://schemas.microsoft.com/office/powerpoint/2010/main" val="19440329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Grp="1" noChangeArrowheads="1"/>
          </p:cNvSpPr>
          <p:nvPr>
            <p:ph sz="quarter" idx="1"/>
          </p:nvPr>
        </p:nvSpPr>
        <p:spPr bwMode="auto">
          <a:xfrm>
            <a:off x="466667" y="1302462"/>
            <a:ext cx="7831173" cy="4093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07950" algn="l"/>
                <a:tab pos="179388" algn="l"/>
                <a:tab pos="288925" algn="l"/>
                <a:tab pos="360363" algn="l"/>
                <a:tab pos="720725" algn="l"/>
                <a:tab pos="1079500" algn="l"/>
                <a:tab pos="1439863" algn="l"/>
                <a:tab pos="1800225" algn="l"/>
                <a:tab pos="2160588" algn="l"/>
                <a:tab pos="2520950" algn="l"/>
                <a:tab pos="2879725" algn="l"/>
                <a:tab pos="3240088" algn="l"/>
                <a:tab pos="3600450" algn="l"/>
                <a:tab pos="3960813" algn="l"/>
                <a:tab pos="4321175" algn="l"/>
                <a:tab pos="4679950" algn="l"/>
                <a:tab pos="5040313" algn="l"/>
                <a:tab pos="5400675" algn="l"/>
                <a:tab pos="5761038" algn="l"/>
              </a:tabLst>
              <a:defRPr>
                <a:solidFill>
                  <a:schemeClr val="tx1"/>
                </a:solidFill>
                <a:latin typeface="Arial" panose="020B0604020202020204" pitchFamily="34" charset="0"/>
              </a:defRPr>
            </a:lvl1pPr>
            <a:lvl2pPr eaLnBrk="0" fontAlgn="base" hangingPunct="0">
              <a:spcBef>
                <a:spcPct val="0"/>
              </a:spcBef>
              <a:spcAft>
                <a:spcPct val="0"/>
              </a:spcAft>
              <a:tabLst>
                <a:tab pos="107950" algn="l"/>
                <a:tab pos="179388" algn="l"/>
                <a:tab pos="288925" algn="l"/>
                <a:tab pos="360363" algn="l"/>
                <a:tab pos="720725" algn="l"/>
                <a:tab pos="1079500" algn="l"/>
                <a:tab pos="1439863" algn="l"/>
                <a:tab pos="1800225" algn="l"/>
                <a:tab pos="2160588" algn="l"/>
                <a:tab pos="2520950" algn="l"/>
                <a:tab pos="2879725" algn="l"/>
                <a:tab pos="3240088" algn="l"/>
                <a:tab pos="3600450" algn="l"/>
                <a:tab pos="3960813" algn="l"/>
                <a:tab pos="4321175" algn="l"/>
                <a:tab pos="4679950" algn="l"/>
                <a:tab pos="5040313" algn="l"/>
                <a:tab pos="5400675" algn="l"/>
                <a:tab pos="5761038" algn="l"/>
              </a:tabLst>
              <a:defRPr>
                <a:solidFill>
                  <a:schemeClr val="tx1"/>
                </a:solidFill>
                <a:latin typeface="Arial" panose="020B0604020202020204" pitchFamily="34" charset="0"/>
              </a:defRPr>
            </a:lvl2pPr>
            <a:lvl3pPr eaLnBrk="0" fontAlgn="base" hangingPunct="0">
              <a:spcBef>
                <a:spcPct val="0"/>
              </a:spcBef>
              <a:spcAft>
                <a:spcPct val="0"/>
              </a:spcAft>
              <a:tabLst>
                <a:tab pos="107950" algn="l"/>
                <a:tab pos="179388" algn="l"/>
                <a:tab pos="288925" algn="l"/>
                <a:tab pos="360363" algn="l"/>
                <a:tab pos="720725" algn="l"/>
                <a:tab pos="1079500" algn="l"/>
                <a:tab pos="1439863" algn="l"/>
                <a:tab pos="1800225" algn="l"/>
                <a:tab pos="2160588" algn="l"/>
                <a:tab pos="2520950" algn="l"/>
                <a:tab pos="2879725" algn="l"/>
                <a:tab pos="3240088" algn="l"/>
                <a:tab pos="3600450" algn="l"/>
                <a:tab pos="3960813" algn="l"/>
                <a:tab pos="4321175" algn="l"/>
                <a:tab pos="4679950" algn="l"/>
                <a:tab pos="5040313" algn="l"/>
                <a:tab pos="5400675" algn="l"/>
                <a:tab pos="5761038" algn="l"/>
              </a:tabLst>
              <a:defRPr>
                <a:solidFill>
                  <a:schemeClr val="tx1"/>
                </a:solidFill>
                <a:latin typeface="Arial" panose="020B0604020202020204" pitchFamily="34" charset="0"/>
              </a:defRPr>
            </a:lvl3pPr>
            <a:lvl4pPr eaLnBrk="0" fontAlgn="base" hangingPunct="0">
              <a:spcBef>
                <a:spcPct val="0"/>
              </a:spcBef>
              <a:spcAft>
                <a:spcPct val="0"/>
              </a:spcAft>
              <a:tabLst>
                <a:tab pos="107950" algn="l"/>
                <a:tab pos="179388" algn="l"/>
                <a:tab pos="288925" algn="l"/>
                <a:tab pos="360363" algn="l"/>
                <a:tab pos="720725" algn="l"/>
                <a:tab pos="1079500" algn="l"/>
                <a:tab pos="1439863" algn="l"/>
                <a:tab pos="1800225" algn="l"/>
                <a:tab pos="2160588" algn="l"/>
                <a:tab pos="2520950" algn="l"/>
                <a:tab pos="2879725" algn="l"/>
                <a:tab pos="3240088" algn="l"/>
                <a:tab pos="3600450" algn="l"/>
                <a:tab pos="3960813" algn="l"/>
                <a:tab pos="4321175" algn="l"/>
                <a:tab pos="4679950" algn="l"/>
                <a:tab pos="5040313" algn="l"/>
                <a:tab pos="5400675" algn="l"/>
                <a:tab pos="5761038" algn="l"/>
              </a:tabLst>
              <a:defRPr>
                <a:solidFill>
                  <a:schemeClr val="tx1"/>
                </a:solidFill>
                <a:latin typeface="Arial" panose="020B0604020202020204" pitchFamily="34" charset="0"/>
              </a:defRPr>
            </a:lvl4pPr>
            <a:lvl5pPr eaLnBrk="0" fontAlgn="base" hangingPunct="0">
              <a:spcBef>
                <a:spcPct val="0"/>
              </a:spcBef>
              <a:spcAft>
                <a:spcPct val="0"/>
              </a:spcAft>
              <a:tabLst>
                <a:tab pos="107950" algn="l"/>
                <a:tab pos="179388" algn="l"/>
                <a:tab pos="288925" algn="l"/>
                <a:tab pos="360363" algn="l"/>
                <a:tab pos="720725" algn="l"/>
                <a:tab pos="1079500" algn="l"/>
                <a:tab pos="1439863" algn="l"/>
                <a:tab pos="1800225" algn="l"/>
                <a:tab pos="2160588" algn="l"/>
                <a:tab pos="2520950" algn="l"/>
                <a:tab pos="2879725" algn="l"/>
                <a:tab pos="3240088" algn="l"/>
                <a:tab pos="3600450" algn="l"/>
                <a:tab pos="3960813" algn="l"/>
                <a:tab pos="4321175" algn="l"/>
                <a:tab pos="4679950" algn="l"/>
                <a:tab pos="5040313" algn="l"/>
                <a:tab pos="5400675" algn="l"/>
                <a:tab pos="5761038" algn="l"/>
              </a:tabLst>
              <a:defRPr>
                <a:solidFill>
                  <a:schemeClr val="tx1"/>
                </a:solidFill>
                <a:latin typeface="Arial" panose="020B0604020202020204" pitchFamily="34" charset="0"/>
              </a:defRPr>
            </a:lvl5pPr>
            <a:lvl6pPr eaLnBrk="0" fontAlgn="base" hangingPunct="0">
              <a:spcBef>
                <a:spcPct val="0"/>
              </a:spcBef>
              <a:spcAft>
                <a:spcPct val="0"/>
              </a:spcAft>
              <a:tabLst>
                <a:tab pos="107950" algn="l"/>
                <a:tab pos="179388" algn="l"/>
                <a:tab pos="288925" algn="l"/>
                <a:tab pos="360363" algn="l"/>
                <a:tab pos="720725" algn="l"/>
                <a:tab pos="1079500" algn="l"/>
                <a:tab pos="1439863" algn="l"/>
                <a:tab pos="1800225" algn="l"/>
                <a:tab pos="2160588" algn="l"/>
                <a:tab pos="2520950" algn="l"/>
                <a:tab pos="2879725" algn="l"/>
                <a:tab pos="3240088" algn="l"/>
                <a:tab pos="3600450" algn="l"/>
                <a:tab pos="3960813" algn="l"/>
                <a:tab pos="4321175" algn="l"/>
                <a:tab pos="4679950" algn="l"/>
                <a:tab pos="5040313" algn="l"/>
                <a:tab pos="5400675" algn="l"/>
                <a:tab pos="5761038" algn="l"/>
              </a:tabLst>
              <a:defRPr>
                <a:solidFill>
                  <a:schemeClr val="tx1"/>
                </a:solidFill>
                <a:latin typeface="Arial" panose="020B0604020202020204" pitchFamily="34" charset="0"/>
              </a:defRPr>
            </a:lvl6pPr>
            <a:lvl7pPr eaLnBrk="0" fontAlgn="base" hangingPunct="0">
              <a:spcBef>
                <a:spcPct val="0"/>
              </a:spcBef>
              <a:spcAft>
                <a:spcPct val="0"/>
              </a:spcAft>
              <a:tabLst>
                <a:tab pos="107950" algn="l"/>
                <a:tab pos="179388" algn="l"/>
                <a:tab pos="288925" algn="l"/>
                <a:tab pos="360363" algn="l"/>
                <a:tab pos="720725" algn="l"/>
                <a:tab pos="1079500" algn="l"/>
                <a:tab pos="1439863" algn="l"/>
                <a:tab pos="1800225" algn="l"/>
                <a:tab pos="2160588" algn="l"/>
                <a:tab pos="2520950" algn="l"/>
                <a:tab pos="2879725" algn="l"/>
                <a:tab pos="3240088" algn="l"/>
                <a:tab pos="3600450" algn="l"/>
                <a:tab pos="3960813" algn="l"/>
                <a:tab pos="4321175" algn="l"/>
                <a:tab pos="4679950" algn="l"/>
                <a:tab pos="5040313" algn="l"/>
                <a:tab pos="5400675" algn="l"/>
                <a:tab pos="5761038" algn="l"/>
              </a:tabLst>
              <a:defRPr>
                <a:solidFill>
                  <a:schemeClr val="tx1"/>
                </a:solidFill>
                <a:latin typeface="Arial" panose="020B0604020202020204" pitchFamily="34" charset="0"/>
              </a:defRPr>
            </a:lvl7pPr>
            <a:lvl8pPr eaLnBrk="0" fontAlgn="base" hangingPunct="0">
              <a:spcBef>
                <a:spcPct val="0"/>
              </a:spcBef>
              <a:spcAft>
                <a:spcPct val="0"/>
              </a:spcAft>
              <a:tabLst>
                <a:tab pos="107950" algn="l"/>
                <a:tab pos="179388" algn="l"/>
                <a:tab pos="288925" algn="l"/>
                <a:tab pos="360363" algn="l"/>
                <a:tab pos="720725" algn="l"/>
                <a:tab pos="1079500" algn="l"/>
                <a:tab pos="1439863" algn="l"/>
                <a:tab pos="1800225" algn="l"/>
                <a:tab pos="2160588" algn="l"/>
                <a:tab pos="2520950" algn="l"/>
                <a:tab pos="2879725" algn="l"/>
                <a:tab pos="3240088" algn="l"/>
                <a:tab pos="3600450" algn="l"/>
                <a:tab pos="3960813" algn="l"/>
                <a:tab pos="4321175" algn="l"/>
                <a:tab pos="4679950" algn="l"/>
                <a:tab pos="5040313" algn="l"/>
                <a:tab pos="5400675" algn="l"/>
                <a:tab pos="5761038" algn="l"/>
              </a:tabLst>
              <a:defRPr>
                <a:solidFill>
                  <a:schemeClr val="tx1"/>
                </a:solidFill>
                <a:latin typeface="Arial" panose="020B0604020202020204" pitchFamily="34" charset="0"/>
              </a:defRPr>
            </a:lvl8pPr>
            <a:lvl9pPr eaLnBrk="0" fontAlgn="base" hangingPunct="0">
              <a:spcBef>
                <a:spcPct val="0"/>
              </a:spcBef>
              <a:spcAft>
                <a:spcPct val="0"/>
              </a:spcAft>
              <a:tabLst>
                <a:tab pos="107950" algn="l"/>
                <a:tab pos="179388" algn="l"/>
                <a:tab pos="288925" algn="l"/>
                <a:tab pos="360363" algn="l"/>
                <a:tab pos="720725" algn="l"/>
                <a:tab pos="1079500" algn="l"/>
                <a:tab pos="1439863" algn="l"/>
                <a:tab pos="1800225" algn="l"/>
                <a:tab pos="2160588" algn="l"/>
                <a:tab pos="2520950" algn="l"/>
                <a:tab pos="2879725" algn="l"/>
                <a:tab pos="3240088" algn="l"/>
                <a:tab pos="3600450" algn="l"/>
                <a:tab pos="3960813" algn="l"/>
                <a:tab pos="4321175" algn="l"/>
                <a:tab pos="4679950" algn="l"/>
                <a:tab pos="5040313" algn="l"/>
                <a:tab pos="5400675" algn="l"/>
                <a:tab pos="5761038" algn="l"/>
              </a:tabLst>
              <a:defRPr>
                <a:solidFill>
                  <a:schemeClr val="tx1"/>
                </a:solidFill>
                <a:latin typeface="Arial" panose="020B0604020202020204" pitchFamily="34" charset="0"/>
              </a:defRPr>
            </a:lvl9pPr>
          </a:lstStyle>
          <a:p>
            <a:pPr algn="just">
              <a:buClr>
                <a:srgbClr val="041A9B"/>
              </a:buClr>
              <a:buSzTx/>
              <a:buFont typeface="Arial" panose="020B0604020202020204" pitchFamily="34" charset="0"/>
              <a:buChar char="•"/>
            </a:pPr>
            <a:r>
              <a:rPr lang="en-US" altLang="en-US" sz="2000" dirty="0">
                <a:ea typeface="Arial" panose="020B0604020202020204" pitchFamily="34" charset="0"/>
              </a:rPr>
              <a:t>To understand the strengths and limitations of utilizing assistive technologies in improving sanitation access</a:t>
            </a:r>
          </a:p>
          <a:p>
            <a:pPr algn="just">
              <a:buClr>
                <a:srgbClr val="041A9B"/>
              </a:buClr>
              <a:buSzTx/>
              <a:buFont typeface="Arial" panose="020B0604020202020204" pitchFamily="34" charset="0"/>
              <a:buChar char="•"/>
            </a:pPr>
            <a:endParaRPr lang="en-GB" altLang="en-US" sz="2000" dirty="0">
              <a:ea typeface="Arial" panose="020B0604020202020204" pitchFamily="34" charset="0"/>
            </a:endParaRPr>
          </a:p>
          <a:p>
            <a:pPr algn="just">
              <a:buClr>
                <a:srgbClr val="041A9B"/>
              </a:buClr>
              <a:buSzTx/>
              <a:buFont typeface="Arial" panose="020B0604020202020204" pitchFamily="34" charset="0"/>
              <a:buChar char="•"/>
            </a:pPr>
            <a:endParaRPr lang="en-GB" altLang="en-US" sz="2000" dirty="0">
              <a:ea typeface="Arial" panose="020B0604020202020204" pitchFamily="34" charset="0"/>
            </a:endParaRPr>
          </a:p>
          <a:p>
            <a:pPr algn="just">
              <a:buClr>
                <a:srgbClr val="041A9B"/>
              </a:buClr>
              <a:buSzTx/>
              <a:buFont typeface="Arial" panose="020B0604020202020204" pitchFamily="34" charset="0"/>
              <a:buChar char="•"/>
            </a:pPr>
            <a:r>
              <a:rPr lang="en-GB" altLang="en-US" sz="2000" dirty="0">
                <a:ea typeface="Arial" panose="020B0604020202020204" pitchFamily="34" charset="0"/>
              </a:rPr>
              <a:t>To build upon existing frameworks in order to understand the multiple, dynamic factors involved in providing sanitation for people with disabilities</a:t>
            </a:r>
          </a:p>
          <a:p>
            <a:pPr algn="just">
              <a:buClr>
                <a:srgbClr val="041A9B"/>
              </a:buClr>
              <a:buSzTx/>
              <a:buFont typeface="Arial" panose="020B0604020202020204" pitchFamily="34" charset="0"/>
              <a:buChar char="•"/>
            </a:pPr>
            <a:endParaRPr lang="en-GB" altLang="en-US" sz="2000" dirty="0">
              <a:ea typeface="Arial" panose="020B0604020202020204" pitchFamily="34" charset="0"/>
            </a:endParaRPr>
          </a:p>
          <a:p>
            <a:pPr algn="just">
              <a:buClr>
                <a:srgbClr val="041A9B"/>
              </a:buClr>
              <a:buSzTx/>
              <a:buFont typeface="Arial" panose="020B0604020202020204" pitchFamily="34" charset="0"/>
              <a:buChar char="•"/>
            </a:pPr>
            <a:endParaRPr lang="en-GB" altLang="en-US" sz="2000" dirty="0">
              <a:ea typeface="Arial" panose="020B0604020202020204" pitchFamily="34" charset="0"/>
            </a:endParaRPr>
          </a:p>
          <a:p>
            <a:pPr algn="just">
              <a:buClr>
                <a:srgbClr val="041A9B"/>
              </a:buClr>
              <a:buSzTx/>
              <a:buFont typeface="Arial" panose="020B0604020202020204" pitchFamily="34" charset="0"/>
              <a:buChar char="•"/>
            </a:pPr>
            <a:r>
              <a:rPr lang="en-GB" altLang="en-US" sz="2000" dirty="0">
                <a:ea typeface="Arial" panose="020B0604020202020204" pitchFamily="34" charset="0"/>
              </a:rPr>
              <a:t>To expand the </a:t>
            </a:r>
            <a:r>
              <a:rPr lang="en-US" altLang="en-US" sz="2000" dirty="0">
                <a:ea typeface="Arial" panose="020B0604020202020204" pitchFamily="34" charset="0"/>
              </a:rPr>
              <a:t>WHO and UNICEF’s “sanitation ladder” to include current sanitation-for-all initiatives</a:t>
            </a:r>
          </a:p>
          <a:p>
            <a:pPr algn="just">
              <a:buClr>
                <a:srgbClr val="041A9B"/>
              </a:buClr>
              <a:buSzTx/>
              <a:buFont typeface="Arial" panose="020B0604020202020204" pitchFamily="34" charset="0"/>
              <a:buChar char="•"/>
            </a:pPr>
            <a:endParaRPr lang="en-US" altLang="en-US" sz="2000" dirty="0">
              <a:ea typeface="Arial" panose="020B0604020202020204" pitchFamily="34" charset="0"/>
            </a:endParaRPr>
          </a:p>
          <a:p>
            <a:pPr algn="just">
              <a:buClr>
                <a:srgbClr val="041A9B"/>
              </a:buClr>
              <a:buSzTx/>
              <a:buFont typeface="Arial" panose="020B0604020202020204" pitchFamily="34" charset="0"/>
              <a:buChar char="•"/>
            </a:pPr>
            <a:endParaRPr lang="en-US" altLang="en-US" sz="2000" dirty="0">
              <a:ea typeface="Arial" panose="020B0604020202020204" pitchFamily="34" charset="0"/>
            </a:endParaRPr>
          </a:p>
        </p:txBody>
      </p:sp>
      <p:sp>
        <p:nvSpPr>
          <p:cNvPr id="6" name="Slide Number Placeholder 5"/>
          <p:cNvSpPr>
            <a:spLocks noGrp="1"/>
          </p:cNvSpPr>
          <p:nvPr>
            <p:ph type="sldNum" sz="quarter" idx="4"/>
          </p:nvPr>
        </p:nvSpPr>
        <p:spPr/>
        <p:txBody>
          <a:bodyPr/>
          <a:lstStyle/>
          <a:p>
            <a:fld id="{401CF334-2D5C-4859-84A6-CA7E6E43FAEB}" type="slidenum">
              <a:rPr lang="en-US" smtClean="0"/>
              <a:pPr/>
              <a:t>13</a:t>
            </a:fld>
            <a:endParaRPr lang="en-US" dirty="0"/>
          </a:p>
        </p:txBody>
      </p:sp>
      <p:sp>
        <p:nvSpPr>
          <p:cNvPr id="8" name="Title 3"/>
          <p:cNvSpPr txBox="1">
            <a:spLocks/>
          </p:cNvSpPr>
          <p:nvPr/>
        </p:nvSpPr>
        <p:spPr>
          <a:xfrm>
            <a:off x="0" y="-1"/>
            <a:ext cx="9144000" cy="914400"/>
          </a:xfrm>
          <a:prstGeom prst="rect">
            <a:avLst/>
          </a:prstGeom>
        </p:spPr>
        <p:txBody>
          <a:bodyPr bIns="91440" anchor="b" anchorCtr="0">
            <a:normAutofit/>
          </a:bodyPr>
          <a:lstStyle>
            <a:lvl1pPr algn="l" rtl="0" eaLnBrk="1" latinLnBrk="0" hangingPunct="1">
              <a:spcBef>
                <a:spcPct val="0"/>
              </a:spcBef>
              <a:buNone/>
              <a:defRPr kumimoji="0" sz="3000" kern="1200">
                <a:solidFill>
                  <a:schemeClr val="tx2"/>
                </a:solidFill>
                <a:latin typeface="+mj-lt"/>
                <a:ea typeface="+mj-ea"/>
                <a:cs typeface="+mj-cs"/>
              </a:defRPr>
            </a:lvl1pPr>
          </a:lstStyle>
          <a:p>
            <a:pPr marL="914400"/>
            <a:r>
              <a:rPr lang="en-US" dirty="0">
                <a:latin typeface="Arial" panose="020B0604020202020204" pitchFamily="34" charset="0"/>
                <a:cs typeface="Arial" panose="020B0604020202020204" pitchFamily="34" charset="0"/>
              </a:rPr>
              <a:t>Sanitation-for-all Framework: Objectives</a:t>
            </a:r>
          </a:p>
        </p:txBody>
      </p:sp>
    </p:spTree>
    <p:extLst>
      <p:ext uri="{BB962C8B-B14F-4D97-AF65-F5344CB8AC3E}">
        <p14:creationId xmlns:p14="http://schemas.microsoft.com/office/powerpoint/2010/main" val="30597838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03.png"/>
          <p:cNvPicPr>
            <a:picLocks noGrp="1"/>
          </p:cNvPicPr>
          <p:nvPr>
            <p:ph sz="quarter" idx="1"/>
          </p:nvPr>
        </p:nvPicPr>
        <p:blipFill>
          <a:blip r:embed="rId3">
            <a:extLst>
              <a:ext uri="{28A0092B-C50C-407E-A947-70E740481C1C}">
                <a14:useLocalDpi xmlns:a14="http://schemas.microsoft.com/office/drawing/2010/main" val="0"/>
              </a:ext>
            </a:extLst>
          </a:blip>
          <a:srcRect l="34935" t="17605" r="35256" b="16901"/>
          <a:stretch>
            <a:fillRect/>
          </a:stretch>
        </p:blipFill>
        <p:spPr>
          <a:xfrm>
            <a:off x="659568" y="2061582"/>
            <a:ext cx="2738619" cy="2735037"/>
          </a:xfrm>
          <a:prstGeom prst="rect">
            <a:avLst/>
          </a:prstGeom>
          <a:ln/>
        </p:spPr>
      </p:pic>
      <p:sp>
        <p:nvSpPr>
          <p:cNvPr id="6" name="Rectangle 5"/>
          <p:cNvSpPr/>
          <p:nvPr/>
        </p:nvSpPr>
        <p:spPr>
          <a:xfrm>
            <a:off x="3775472" y="1686829"/>
            <a:ext cx="4572000" cy="3970318"/>
          </a:xfrm>
          <a:prstGeom prst="rect">
            <a:avLst/>
          </a:prstGeom>
        </p:spPr>
        <p:txBody>
          <a:bodyPr>
            <a:spAutoFit/>
          </a:bodyPr>
          <a:lstStyle/>
          <a:p>
            <a:pPr marL="214313" indent="-214313">
              <a:buClr>
                <a:srgbClr val="041A9B"/>
              </a:buClr>
              <a:buFont typeface="Arial" panose="020B0604020202020204" pitchFamily="34" charset="0"/>
              <a:buChar char="•"/>
            </a:pPr>
            <a:r>
              <a:rPr lang="en-US" dirty="0">
                <a:latin typeface="Arial" panose="020B0604020202020204" pitchFamily="34" charset="0"/>
                <a:ea typeface="Arial" panose="020B0604020202020204" pitchFamily="34" charset="0"/>
              </a:rPr>
              <a:t>Three interacting elements directly impact sanitation access—personal attributes (P), societal factors (S), and environmental factors (E)</a:t>
            </a:r>
          </a:p>
          <a:p>
            <a:pPr marL="214313" indent="-214313">
              <a:buClr>
                <a:srgbClr val="041A9B"/>
              </a:buClr>
              <a:buFont typeface="Arial" panose="020B0604020202020204" pitchFamily="34" charset="0"/>
              <a:buChar char="•"/>
            </a:pPr>
            <a:endParaRPr lang="en-US" dirty="0">
              <a:latin typeface="Arial" panose="020B0604020202020204" pitchFamily="34" charset="0"/>
              <a:ea typeface="Arial" panose="020B0604020202020204" pitchFamily="34" charset="0"/>
            </a:endParaRPr>
          </a:p>
          <a:p>
            <a:pPr marL="214313" indent="-214313">
              <a:buClr>
                <a:srgbClr val="041A9B"/>
              </a:buClr>
              <a:buFont typeface="Arial" panose="020B0604020202020204" pitchFamily="34" charset="0"/>
              <a:buChar char="•"/>
            </a:pPr>
            <a:r>
              <a:rPr lang="en-US" dirty="0">
                <a:latin typeface="Arial" panose="020B0604020202020204" pitchFamily="34" charset="0"/>
                <a:ea typeface="Arial" panose="020B0604020202020204" pitchFamily="34" charset="0"/>
              </a:rPr>
              <a:t>Institutional structures (represented by the outer circle) have a reciprocal, but moderating, relationship with these elements</a:t>
            </a:r>
          </a:p>
          <a:p>
            <a:pPr marL="214313" indent="-214313">
              <a:buClr>
                <a:srgbClr val="041A9B"/>
              </a:buClr>
              <a:buFont typeface="Arial" panose="020B0604020202020204" pitchFamily="34" charset="0"/>
              <a:buChar char="•"/>
            </a:pPr>
            <a:endParaRPr lang="en-US" dirty="0">
              <a:latin typeface="Arial" panose="020B0604020202020204" pitchFamily="34" charset="0"/>
              <a:ea typeface="Arial" panose="020B0604020202020204" pitchFamily="34" charset="0"/>
            </a:endParaRPr>
          </a:p>
          <a:p>
            <a:pPr marL="214313" indent="-214313">
              <a:buClr>
                <a:srgbClr val="041A9B"/>
              </a:buClr>
              <a:buFont typeface="Arial" panose="020B0604020202020204" pitchFamily="34" charset="0"/>
              <a:buChar char="•"/>
            </a:pPr>
            <a:r>
              <a:rPr lang="en-US" dirty="0">
                <a:latin typeface="Arial" panose="020B0604020202020204" pitchFamily="34" charset="0"/>
                <a:ea typeface="Arial" panose="020B0604020202020204" pitchFamily="34" charset="0"/>
              </a:rPr>
              <a:t>The degree to which the central elements (P, S, and E) overlap represents the degree to which equitable sanitation has been achieved</a:t>
            </a:r>
            <a:endParaRPr lang="en-US" dirty="0"/>
          </a:p>
        </p:txBody>
      </p:sp>
      <p:sp>
        <p:nvSpPr>
          <p:cNvPr id="7" name="Slide Number Placeholder 6"/>
          <p:cNvSpPr>
            <a:spLocks noGrp="1"/>
          </p:cNvSpPr>
          <p:nvPr>
            <p:ph type="sldNum" sz="quarter" idx="4"/>
          </p:nvPr>
        </p:nvSpPr>
        <p:spPr/>
        <p:txBody>
          <a:bodyPr/>
          <a:lstStyle/>
          <a:p>
            <a:fld id="{401CF334-2D5C-4859-84A6-CA7E6E43FAEB}" type="slidenum">
              <a:rPr lang="en-US" smtClean="0"/>
              <a:pPr/>
              <a:t>14</a:t>
            </a:fld>
            <a:endParaRPr lang="en-US" dirty="0"/>
          </a:p>
        </p:txBody>
      </p:sp>
      <p:sp>
        <p:nvSpPr>
          <p:cNvPr id="8" name="Title 4"/>
          <p:cNvSpPr txBox="1">
            <a:spLocks/>
          </p:cNvSpPr>
          <p:nvPr/>
        </p:nvSpPr>
        <p:spPr>
          <a:xfrm>
            <a:off x="0" y="0"/>
            <a:ext cx="9144000" cy="914400"/>
          </a:xfrm>
          <a:prstGeom prst="rect">
            <a:avLst/>
          </a:prstGeom>
        </p:spPr>
        <p:txBody>
          <a:bodyPr bIns="91440" anchor="b" anchorCtr="0">
            <a:normAutofit/>
          </a:bodyPr>
          <a:lstStyle>
            <a:lvl1pPr algn="l" rtl="0" eaLnBrk="1" latinLnBrk="0" hangingPunct="1">
              <a:spcBef>
                <a:spcPct val="0"/>
              </a:spcBef>
              <a:buNone/>
              <a:defRPr kumimoji="0" sz="3000" kern="1200">
                <a:solidFill>
                  <a:schemeClr val="tx2"/>
                </a:solidFill>
                <a:latin typeface="+mj-lt"/>
                <a:ea typeface="+mj-ea"/>
                <a:cs typeface="+mj-cs"/>
              </a:defRPr>
            </a:lvl1pPr>
          </a:lstStyle>
          <a:p>
            <a:pPr indent="914400"/>
            <a:r>
              <a:rPr lang="en-US" dirty="0">
                <a:latin typeface="Arial" panose="020B0604020202020204" pitchFamily="34" charset="0"/>
                <a:cs typeface="Arial" panose="020B0604020202020204" pitchFamily="34" charset="0"/>
              </a:rPr>
              <a:t>Sanitation-for-all Framework</a:t>
            </a:r>
          </a:p>
        </p:txBody>
      </p:sp>
    </p:spTree>
    <p:extLst>
      <p:ext uri="{BB962C8B-B14F-4D97-AF65-F5344CB8AC3E}">
        <p14:creationId xmlns:p14="http://schemas.microsoft.com/office/powerpoint/2010/main" val="3065534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a:xfrm>
            <a:off x="8297840" y="6199957"/>
            <a:ext cx="846160" cy="457200"/>
          </a:xfrm>
        </p:spPr>
        <p:txBody>
          <a:bodyPr/>
          <a:lstStyle/>
          <a:p>
            <a:fld id="{401CF334-2D5C-4859-84A6-CA7E6E43FAEB}" type="slidenum">
              <a:rPr lang="en-US" smtClean="0"/>
              <a:pPr/>
              <a:t>15</a:t>
            </a:fld>
            <a:endParaRPr lang="en-US" dirty="0"/>
          </a:p>
        </p:txBody>
      </p:sp>
      <p:pic>
        <p:nvPicPr>
          <p:cNvPr id="7" name="image02.png"/>
          <p:cNvPicPr/>
          <p:nvPr/>
        </p:nvPicPr>
        <p:blipFill rotWithShape="1">
          <a:blip r:embed="rId3">
            <a:extLst>
              <a:ext uri="{28A0092B-C50C-407E-A947-70E740481C1C}">
                <a14:useLocalDpi xmlns:a14="http://schemas.microsoft.com/office/drawing/2010/main" val="0"/>
              </a:ext>
            </a:extLst>
          </a:blip>
          <a:srcRect t="7746" r="64236" b="28162"/>
          <a:stretch/>
        </p:blipFill>
        <p:spPr bwMode="auto">
          <a:xfrm>
            <a:off x="285475" y="1433049"/>
            <a:ext cx="2989430" cy="2568748"/>
          </a:xfrm>
          <a:prstGeom prst="rect">
            <a:avLst/>
          </a:prstGeom>
          <a:ln>
            <a:noFill/>
          </a:ln>
          <a:extLst>
            <a:ext uri="{53640926-AAD7-44D8-BBD7-CCE9431645EC}">
              <a14:shadowObscured xmlns:a14="http://schemas.microsoft.com/office/drawing/2010/main"/>
            </a:ext>
          </a:extLst>
        </p:spPr>
      </p:pic>
      <p:sp>
        <p:nvSpPr>
          <p:cNvPr id="9" name="TextBox 8"/>
          <p:cNvSpPr txBox="1"/>
          <p:nvPr/>
        </p:nvSpPr>
        <p:spPr>
          <a:xfrm>
            <a:off x="400024" y="3979962"/>
            <a:ext cx="2713474" cy="923330"/>
          </a:xfrm>
          <a:prstGeom prst="rect">
            <a:avLst/>
          </a:prstGeom>
          <a:noFill/>
          <a:ln>
            <a:noFill/>
          </a:ln>
        </p:spPr>
        <p:txBody>
          <a:bodyPr wrap="square" rtlCol="0" anchor="ctr" anchorCtr="1">
            <a:spAutoFit/>
          </a:bodyPr>
          <a:lstStyle/>
          <a:p>
            <a:pPr algn="ctr"/>
            <a:r>
              <a:rPr lang="en-US" dirty="0">
                <a:latin typeface="Arial" panose="020B0604020202020204" pitchFamily="34" charset="0"/>
                <a:cs typeface="Arial" panose="020B0604020202020204" pitchFamily="34" charset="0"/>
              </a:rPr>
              <a:t>Current</a:t>
            </a:r>
          </a:p>
          <a:p>
            <a:pPr algn="ctr"/>
            <a:r>
              <a:rPr lang="en-US" dirty="0">
                <a:latin typeface="Arial" panose="020B0604020202020204" pitchFamily="34" charset="0"/>
                <a:cs typeface="Arial" panose="020B0604020202020204" pitchFamily="34" charset="0"/>
              </a:rPr>
              <a:t>(unimproved sanitation facilities)</a:t>
            </a:r>
          </a:p>
        </p:txBody>
      </p:sp>
      <p:pic>
        <p:nvPicPr>
          <p:cNvPr id="10" name="image02.png"/>
          <p:cNvPicPr/>
          <p:nvPr/>
        </p:nvPicPr>
        <p:blipFill rotWithShape="1">
          <a:blip r:embed="rId3">
            <a:extLst>
              <a:ext uri="{28A0092B-C50C-407E-A947-70E740481C1C}">
                <a14:useLocalDpi xmlns:a14="http://schemas.microsoft.com/office/drawing/2010/main" val="0"/>
              </a:ext>
            </a:extLst>
          </a:blip>
          <a:srcRect l="32567" t="7746" r="31864" b="28162"/>
          <a:stretch/>
        </p:blipFill>
        <p:spPr bwMode="auto">
          <a:xfrm>
            <a:off x="3145560" y="1467159"/>
            <a:ext cx="2973494" cy="2568748"/>
          </a:xfrm>
          <a:prstGeom prst="rect">
            <a:avLst/>
          </a:prstGeom>
          <a:ln>
            <a:noFill/>
          </a:ln>
          <a:extLst>
            <a:ext uri="{53640926-AAD7-44D8-BBD7-CCE9431645EC}">
              <a14:shadowObscured xmlns:a14="http://schemas.microsoft.com/office/drawing/2010/main"/>
            </a:ext>
          </a:extLst>
        </p:spPr>
      </p:pic>
      <p:sp>
        <p:nvSpPr>
          <p:cNvPr id="11" name="TextBox 10"/>
          <p:cNvSpPr txBox="1"/>
          <p:nvPr/>
        </p:nvSpPr>
        <p:spPr>
          <a:xfrm>
            <a:off x="3275889" y="4070017"/>
            <a:ext cx="2712835" cy="923330"/>
          </a:xfrm>
          <a:prstGeom prst="rect">
            <a:avLst/>
          </a:prstGeom>
          <a:noFill/>
          <a:ln>
            <a:noFill/>
          </a:ln>
        </p:spPr>
        <p:txBody>
          <a:bodyPr wrap="square" rtlCol="0" anchor="ctr" anchorCtr="1">
            <a:spAutoFit/>
          </a:bodyPr>
          <a:lstStyle/>
          <a:p>
            <a:pPr algn="ctr"/>
            <a:r>
              <a:rPr lang="en-US" dirty="0">
                <a:latin typeface="Arial" panose="020B0604020202020204" pitchFamily="34" charset="0"/>
                <a:cs typeface="Arial" panose="020B0604020202020204" pitchFamily="34" charset="0"/>
              </a:rPr>
              <a:t>Near future</a:t>
            </a:r>
          </a:p>
          <a:p>
            <a:pPr algn="ctr"/>
            <a:r>
              <a:rPr lang="en-US" dirty="0">
                <a:latin typeface="Arial" panose="020B0604020202020204" pitchFamily="34" charset="0"/>
                <a:cs typeface="Arial" panose="020B0604020202020204" pitchFamily="34" charset="0"/>
              </a:rPr>
              <a:t>(improved sanitation facilities)</a:t>
            </a:r>
          </a:p>
        </p:txBody>
      </p:sp>
      <p:pic>
        <p:nvPicPr>
          <p:cNvPr id="13" name="image02.png"/>
          <p:cNvPicPr/>
          <p:nvPr/>
        </p:nvPicPr>
        <p:blipFill rotWithShape="1">
          <a:blip r:embed="rId3">
            <a:extLst>
              <a:ext uri="{28A0092B-C50C-407E-A947-70E740481C1C}">
                <a14:useLocalDpi xmlns:a14="http://schemas.microsoft.com/office/drawing/2010/main" val="0"/>
              </a:ext>
            </a:extLst>
          </a:blip>
          <a:srcRect l="66874" t="7746" r="3456" b="28732"/>
          <a:stretch/>
        </p:blipFill>
        <p:spPr bwMode="auto">
          <a:xfrm>
            <a:off x="6119054" y="1390058"/>
            <a:ext cx="2881653" cy="2728403"/>
          </a:xfrm>
          <a:prstGeom prst="rect">
            <a:avLst/>
          </a:prstGeom>
          <a:ln>
            <a:noFill/>
          </a:ln>
          <a:extLst>
            <a:ext uri="{53640926-AAD7-44D8-BBD7-CCE9431645EC}">
              <a14:shadowObscured xmlns:a14="http://schemas.microsoft.com/office/drawing/2010/main"/>
            </a:ext>
          </a:extLst>
        </p:spPr>
      </p:pic>
      <p:sp>
        <p:nvSpPr>
          <p:cNvPr id="14" name="TextBox 13"/>
          <p:cNvSpPr txBox="1"/>
          <p:nvPr/>
        </p:nvSpPr>
        <p:spPr>
          <a:xfrm>
            <a:off x="5918077" y="4127925"/>
            <a:ext cx="3082630" cy="646331"/>
          </a:xfrm>
          <a:prstGeom prst="rect">
            <a:avLst/>
          </a:prstGeom>
          <a:noFill/>
          <a:ln>
            <a:noFill/>
          </a:ln>
        </p:spPr>
        <p:txBody>
          <a:bodyPr wrap="square" rtlCol="0" anchor="ctr" anchorCtr="1">
            <a:spAutoFit/>
          </a:bodyPr>
          <a:lstStyle/>
          <a:p>
            <a:pPr algn="ctr"/>
            <a:r>
              <a:rPr lang="en-US" dirty="0">
                <a:latin typeface="Arial" panose="020B0604020202020204" pitchFamily="34" charset="0"/>
                <a:cs typeface="Arial" panose="020B0604020202020204" pitchFamily="34" charset="0"/>
              </a:rPr>
              <a:t>Aspirant future</a:t>
            </a:r>
          </a:p>
          <a:p>
            <a:pPr algn="ctr"/>
            <a:r>
              <a:rPr lang="en-US" dirty="0">
                <a:latin typeface="Arial" panose="020B0604020202020204" pitchFamily="34" charset="0"/>
                <a:cs typeface="Arial" panose="020B0604020202020204" pitchFamily="34" charset="0"/>
              </a:rPr>
              <a:t>(equitable sanitation for all)</a:t>
            </a:r>
          </a:p>
        </p:txBody>
      </p:sp>
      <p:sp>
        <p:nvSpPr>
          <p:cNvPr id="16" name="Title 4"/>
          <p:cNvSpPr txBox="1">
            <a:spLocks/>
          </p:cNvSpPr>
          <p:nvPr/>
        </p:nvSpPr>
        <p:spPr>
          <a:xfrm>
            <a:off x="0" y="0"/>
            <a:ext cx="9144000" cy="914400"/>
          </a:xfrm>
          <a:prstGeom prst="rect">
            <a:avLst/>
          </a:prstGeom>
        </p:spPr>
        <p:txBody>
          <a:bodyPr bIns="91440" anchor="b" anchorCtr="0">
            <a:normAutofit/>
          </a:bodyPr>
          <a:lstStyle>
            <a:lvl1pPr algn="l" rtl="0" eaLnBrk="1" latinLnBrk="0" hangingPunct="1">
              <a:spcBef>
                <a:spcPct val="0"/>
              </a:spcBef>
              <a:buNone/>
              <a:defRPr kumimoji="0" sz="3000" kern="1200">
                <a:solidFill>
                  <a:schemeClr val="tx2"/>
                </a:solidFill>
                <a:latin typeface="+mj-lt"/>
                <a:ea typeface="+mj-ea"/>
                <a:cs typeface="+mj-cs"/>
              </a:defRPr>
            </a:lvl1pPr>
          </a:lstStyle>
          <a:p>
            <a:pPr indent="914400"/>
            <a:r>
              <a:rPr lang="en-US" dirty="0">
                <a:latin typeface="Arial" panose="020B0604020202020204" pitchFamily="34" charset="0"/>
                <a:cs typeface="Arial" panose="020B0604020202020204" pitchFamily="34" charset="0"/>
              </a:rPr>
              <a:t>Three Phases of Development</a:t>
            </a:r>
          </a:p>
        </p:txBody>
      </p:sp>
      <p:sp>
        <p:nvSpPr>
          <p:cNvPr id="17" name="TextBox 16"/>
          <p:cNvSpPr txBox="1"/>
          <p:nvPr/>
        </p:nvSpPr>
        <p:spPr>
          <a:xfrm>
            <a:off x="611777" y="5117615"/>
            <a:ext cx="3004626" cy="1200329"/>
          </a:xfrm>
          <a:prstGeom prst="rect">
            <a:avLst/>
          </a:prstGeom>
          <a:noFill/>
          <a:ln>
            <a:noFill/>
          </a:ln>
        </p:spPr>
        <p:txBody>
          <a:bodyPr wrap="square" rtlCol="0" anchor="ctr" anchorCtr="1">
            <a:spAutoFit/>
          </a:bodyPr>
          <a:lstStyle/>
          <a:p>
            <a:r>
              <a:rPr lang="en-US" b="1" dirty="0">
                <a:latin typeface="Arial" panose="020B0604020202020204" pitchFamily="34" charset="0"/>
                <a:cs typeface="Arial" panose="020B0604020202020204" pitchFamily="34" charset="0"/>
              </a:rPr>
              <a:t>P –</a:t>
            </a:r>
            <a:r>
              <a:rPr lang="en-US" dirty="0">
                <a:latin typeface="Arial" panose="020B0604020202020204" pitchFamily="34" charset="0"/>
                <a:cs typeface="Arial" panose="020B0604020202020204" pitchFamily="34" charset="0"/>
              </a:rPr>
              <a:t> Personal Factors</a:t>
            </a:r>
          </a:p>
          <a:p>
            <a:r>
              <a:rPr lang="en-US" b="1" dirty="0">
                <a:latin typeface="Arial" panose="020B0604020202020204" pitchFamily="34" charset="0"/>
                <a:cs typeface="Arial" panose="020B0604020202020204" pitchFamily="34" charset="0"/>
              </a:rPr>
              <a:t>S</a:t>
            </a:r>
            <a:r>
              <a:rPr lang="en-US" dirty="0">
                <a:latin typeface="Arial" panose="020B0604020202020204" pitchFamily="34" charset="0"/>
                <a:cs typeface="Arial" panose="020B0604020202020204" pitchFamily="34" charset="0"/>
              </a:rPr>
              <a:t> – Social Factors</a:t>
            </a:r>
          </a:p>
          <a:p>
            <a:r>
              <a:rPr lang="en-US" b="1" dirty="0">
                <a:latin typeface="Arial" panose="020B0604020202020204" pitchFamily="34" charset="0"/>
                <a:cs typeface="Arial" panose="020B0604020202020204" pitchFamily="34" charset="0"/>
              </a:rPr>
              <a:t>E</a:t>
            </a:r>
            <a:r>
              <a:rPr lang="en-US" dirty="0">
                <a:latin typeface="Arial" panose="020B0604020202020204" pitchFamily="34" charset="0"/>
                <a:cs typeface="Arial" panose="020B0604020202020204" pitchFamily="34" charset="0"/>
              </a:rPr>
              <a:t> – Environmental Factors</a:t>
            </a:r>
          </a:p>
          <a:p>
            <a:r>
              <a:rPr lang="en-US" b="1" dirty="0">
                <a:latin typeface="Arial" panose="020B0604020202020204" pitchFamily="34" charset="0"/>
                <a:cs typeface="Arial" panose="020B0604020202020204" pitchFamily="34" charset="0"/>
              </a:rPr>
              <a:t>I</a:t>
            </a:r>
            <a:r>
              <a:rPr lang="en-US" dirty="0">
                <a:latin typeface="Arial" panose="020B0604020202020204" pitchFamily="34" charset="0"/>
                <a:cs typeface="Arial" panose="020B0604020202020204" pitchFamily="34" charset="0"/>
              </a:rPr>
              <a:t> – Institutional Structures</a:t>
            </a:r>
          </a:p>
        </p:txBody>
      </p:sp>
    </p:spTree>
    <p:extLst>
      <p:ext uri="{BB962C8B-B14F-4D97-AF65-F5344CB8AC3E}">
        <p14:creationId xmlns:p14="http://schemas.microsoft.com/office/powerpoint/2010/main" val="42464327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401CF334-2D5C-4859-84A6-CA7E6E43FAEB}" type="slidenum">
              <a:rPr lang="en-US" smtClean="0"/>
              <a:pPr/>
              <a:t>16</a:t>
            </a:fld>
            <a:endParaRPr lang="en-US" dirty="0"/>
          </a:p>
        </p:txBody>
      </p:sp>
      <p:pic>
        <p:nvPicPr>
          <p:cNvPr id="10" name="Content Placeholder 7"/>
          <p:cNvPicPr>
            <a:picLocks noGrp="1"/>
          </p:cNvPicPr>
          <p:nvPr>
            <p:ph sz="quarter" idx="1"/>
          </p:nvPr>
        </p:nvPicPr>
        <p:blipFill rotWithShape="1">
          <a:blip r:embed="rId3">
            <a:extLst>
              <a:ext uri="{28A0092B-C50C-407E-A947-70E740481C1C}">
                <a14:useLocalDpi xmlns:a14="http://schemas.microsoft.com/office/drawing/2010/main" val="0"/>
              </a:ext>
            </a:extLst>
          </a:blip>
          <a:srcRect l="9099" r="7187"/>
          <a:stretch/>
        </p:blipFill>
        <p:spPr>
          <a:xfrm>
            <a:off x="559558" y="1422180"/>
            <a:ext cx="4121625" cy="3391268"/>
          </a:xfrm>
          <a:prstGeom prst="rect">
            <a:avLst/>
          </a:prstGeom>
        </p:spPr>
      </p:pic>
      <p:sp>
        <p:nvSpPr>
          <p:cNvPr id="11" name="TextBox 10"/>
          <p:cNvSpPr txBox="1"/>
          <p:nvPr/>
        </p:nvSpPr>
        <p:spPr>
          <a:xfrm>
            <a:off x="150127" y="6366132"/>
            <a:ext cx="2770495" cy="230832"/>
          </a:xfrm>
          <a:prstGeom prst="rect">
            <a:avLst/>
          </a:prstGeom>
          <a:noFill/>
          <a:ln>
            <a:solidFill>
              <a:schemeClr val="bg1"/>
            </a:solidFill>
          </a:ln>
        </p:spPr>
        <p:txBody>
          <a:bodyPr wrap="square" rtlCol="0" anchor="ctr" anchorCtr="1">
            <a:spAutoFit/>
          </a:bodyPr>
          <a:lstStyle/>
          <a:p>
            <a:r>
              <a:rPr lang="en-US" sz="900" dirty="0">
                <a:latin typeface="Arial" panose="020B0604020202020204" pitchFamily="34" charset="0"/>
                <a:cs typeface="Arial" panose="020B0604020202020204" pitchFamily="34" charset="0"/>
              </a:rPr>
              <a:t>WaterAid/</a:t>
            </a:r>
            <a:r>
              <a:rPr lang="en-US" sz="900" dirty="0" err="1">
                <a:latin typeface="Arial" panose="020B0604020202020204" pitchFamily="34" charset="0"/>
                <a:cs typeface="Arial" panose="020B0604020202020204" pitchFamily="34" charset="0"/>
              </a:rPr>
              <a:t>Wegayehu</a:t>
            </a:r>
            <a:endParaRPr lang="en-US" sz="900" dirty="0">
              <a:latin typeface="Arial" panose="020B0604020202020204" pitchFamily="34" charset="0"/>
              <a:cs typeface="Arial" panose="020B0604020202020204" pitchFamily="34" charset="0"/>
            </a:endParaRPr>
          </a:p>
        </p:txBody>
      </p:sp>
      <p:pic>
        <p:nvPicPr>
          <p:cNvPr id="12" name="image02.png"/>
          <p:cNvPicPr>
            <a:picLocks noGrp="1"/>
          </p:cNvPicPr>
          <p:nvPr>
            <p:ph sz="quarter" idx="2"/>
          </p:nvPr>
        </p:nvPicPr>
        <p:blipFill rotWithShape="1">
          <a:blip r:embed="rId4">
            <a:extLst>
              <a:ext uri="{28A0092B-C50C-407E-A947-70E740481C1C}">
                <a14:useLocalDpi xmlns:a14="http://schemas.microsoft.com/office/drawing/2010/main" val="0"/>
              </a:ext>
            </a:extLst>
          </a:blip>
          <a:srcRect t="7746" r="64236" b="28162"/>
          <a:stretch/>
        </p:blipFill>
        <p:spPr bwMode="auto">
          <a:xfrm>
            <a:off x="5296749" y="1159500"/>
            <a:ext cx="3045444" cy="2480765"/>
          </a:xfrm>
          <a:prstGeom prst="rect">
            <a:avLst/>
          </a:prstGeom>
          <a:ln>
            <a:noFill/>
          </a:ln>
          <a:extLst>
            <a:ext uri="{53640926-AAD7-44D8-BBD7-CCE9431645EC}">
              <a14:shadowObscured xmlns:a14="http://schemas.microsoft.com/office/drawing/2010/main"/>
            </a:ext>
          </a:extLst>
        </p:spPr>
      </p:pic>
      <p:sp>
        <p:nvSpPr>
          <p:cNvPr id="13" name="Title 4"/>
          <p:cNvSpPr txBox="1">
            <a:spLocks/>
          </p:cNvSpPr>
          <p:nvPr/>
        </p:nvSpPr>
        <p:spPr>
          <a:xfrm>
            <a:off x="0" y="0"/>
            <a:ext cx="9144000" cy="914400"/>
          </a:xfrm>
          <a:prstGeom prst="rect">
            <a:avLst/>
          </a:prstGeom>
        </p:spPr>
        <p:txBody>
          <a:bodyPr bIns="91440" anchor="b" anchorCtr="0">
            <a:normAutofit/>
          </a:bodyPr>
          <a:lstStyle>
            <a:lvl1pPr algn="l" rtl="0" eaLnBrk="1" latinLnBrk="0" hangingPunct="1">
              <a:spcBef>
                <a:spcPct val="0"/>
              </a:spcBef>
              <a:buNone/>
              <a:defRPr kumimoji="0" sz="3000" kern="1200">
                <a:solidFill>
                  <a:schemeClr val="tx2"/>
                </a:solidFill>
                <a:latin typeface="+mj-lt"/>
                <a:ea typeface="+mj-ea"/>
                <a:cs typeface="+mj-cs"/>
              </a:defRPr>
            </a:lvl1pPr>
          </a:lstStyle>
          <a:p>
            <a:pPr indent="914400"/>
            <a:r>
              <a:rPr lang="en-US" dirty="0">
                <a:latin typeface="Arial" panose="020B0604020202020204" pitchFamily="34" charset="0"/>
                <a:cs typeface="Arial" panose="020B0604020202020204" pitchFamily="34" charset="0"/>
              </a:rPr>
              <a:t>Current state: Unimproved sanitation facilities</a:t>
            </a:r>
          </a:p>
        </p:txBody>
      </p:sp>
      <p:sp>
        <p:nvSpPr>
          <p:cNvPr id="14" name="TextBox 13"/>
          <p:cNvSpPr txBox="1"/>
          <p:nvPr/>
        </p:nvSpPr>
        <p:spPr>
          <a:xfrm>
            <a:off x="859809" y="4951896"/>
            <a:ext cx="3521122" cy="369332"/>
          </a:xfrm>
          <a:prstGeom prst="rect">
            <a:avLst/>
          </a:prstGeom>
          <a:noFill/>
          <a:ln>
            <a:solidFill>
              <a:schemeClr val="bg1"/>
            </a:solidFill>
          </a:ln>
        </p:spPr>
        <p:txBody>
          <a:bodyPr wrap="square" rtlCol="0" anchor="ctr" anchorCtr="1">
            <a:spAutoFit/>
          </a:bodyPr>
          <a:lstStyle/>
          <a:p>
            <a:pPr>
              <a:buClr>
                <a:srgbClr val="021A9B"/>
              </a:buClr>
            </a:pPr>
            <a:r>
              <a:rPr lang="en-US" dirty="0" err="1">
                <a:latin typeface="Arial" panose="020B0604020202020204" pitchFamily="34" charset="0"/>
                <a:cs typeface="Arial" panose="020B0604020202020204" pitchFamily="34" charset="0"/>
              </a:rPr>
              <a:t>Aleka</a:t>
            </a:r>
            <a:r>
              <a:rPr lang="en-US" dirty="0">
                <a:latin typeface="Arial" panose="020B0604020202020204" pitchFamily="34" charset="0"/>
                <a:cs typeface="Arial" panose="020B0604020202020204" pitchFamily="34" charset="0"/>
              </a:rPr>
              <a:t>, Ethiopia</a:t>
            </a:r>
          </a:p>
        </p:txBody>
      </p:sp>
      <p:sp>
        <p:nvSpPr>
          <p:cNvPr id="8" name="TextBox 7"/>
          <p:cNvSpPr txBox="1"/>
          <p:nvPr/>
        </p:nvSpPr>
        <p:spPr>
          <a:xfrm>
            <a:off x="5296749" y="3776998"/>
            <a:ext cx="3375304" cy="2585323"/>
          </a:xfrm>
          <a:prstGeom prst="rect">
            <a:avLst/>
          </a:prstGeom>
          <a:noFill/>
          <a:ln>
            <a:noFill/>
          </a:ln>
        </p:spPr>
        <p:txBody>
          <a:bodyPr wrap="square" rtlCol="0" anchor="ctr" anchorCtr="1">
            <a:spAutoFit/>
          </a:bodyPr>
          <a:lstStyle/>
          <a:p>
            <a:r>
              <a:rPr lang="en-US" b="1" dirty="0">
                <a:latin typeface="Arial" panose="020B0604020202020204" pitchFamily="34" charset="0"/>
                <a:cs typeface="Arial" panose="020B0604020202020204" pitchFamily="34" charset="0"/>
              </a:rPr>
              <a:t>P -</a:t>
            </a:r>
            <a:r>
              <a:rPr lang="en-US" dirty="0">
                <a:latin typeface="Arial" panose="020B0604020202020204" pitchFamily="34" charset="0"/>
                <a:cs typeface="Arial" panose="020B0604020202020204" pitchFamily="34" charset="0"/>
              </a:rPr>
              <a:t> Unchanging   characteristic of an individual</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S</a:t>
            </a:r>
            <a:r>
              <a:rPr lang="en-US" dirty="0">
                <a:latin typeface="Arial" panose="020B0604020202020204" pitchFamily="34" charset="0"/>
                <a:cs typeface="Arial" panose="020B0604020202020204" pitchFamily="34" charset="0"/>
              </a:rPr>
              <a:t> – Self reliance/Reliance on caregivers</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E</a:t>
            </a:r>
            <a:r>
              <a:rPr lang="en-US" dirty="0">
                <a:latin typeface="Arial" panose="020B0604020202020204" pitchFamily="34" charset="0"/>
                <a:cs typeface="Arial" panose="020B0604020202020204" pitchFamily="34" charset="0"/>
              </a:rPr>
              <a:t> – Remain Unmoderated</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I</a:t>
            </a:r>
            <a:r>
              <a:rPr lang="en-US" dirty="0">
                <a:latin typeface="Arial" panose="020B0604020202020204" pitchFamily="34" charset="0"/>
                <a:cs typeface="Arial" panose="020B0604020202020204" pitchFamily="34" charset="0"/>
              </a:rPr>
              <a:t> - Not equipped</a:t>
            </a:r>
          </a:p>
        </p:txBody>
      </p:sp>
    </p:spTree>
    <p:extLst>
      <p:ext uri="{BB962C8B-B14F-4D97-AF65-F5344CB8AC3E}">
        <p14:creationId xmlns:p14="http://schemas.microsoft.com/office/powerpoint/2010/main" val="23533494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sz="quarter" idx="2"/>
          </p:nvPr>
        </p:nvPicPr>
        <p:blipFill rotWithShape="1">
          <a:blip r:embed="rId3"/>
          <a:srcRect l="10028" r="7254" b="4138"/>
          <a:stretch/>
        </p:blipFill>
        <p:spPr>
          <a:xfrm>
            <a:off x="1014115" y="1171826"/>
            <a:ext cx="2930087" cy="4376567"/>
          </a:xfrm>
          <a:prstGeom prst="rect">
            <a:avLst/>
          </a:prstGeom>
        </p:spPr>
      </p:pic>
      <p:sp>
        <p:nvSpPr>
          <p:cNvPr id="4" name="Slide Number Placeholder 3"/>
          <p:cNvSpPr>
            <a:spLocks noGrp="1"/>
          </p:cNvSpPr>
          <p:nvPr>
            <p:ph type="sldNum" sz="quarter" idx="4"/>
          </p:nvPr>
        </p:nvSpPr>
        <p:spPr/>
        <p:txBody>
          <a:bodyPr/>
          <a:lstStyle/>
          <a:p>
            <a:fld id="{401CF334-2D5C-4859-84A6-CA7E6E43FAEB}" type="slidenum">
              <a:rPr lang="en-US" smtClean="0"/>
              <a:pPr/>
              <a:t>17</a:t>
            </a:fld>
            <a:endParaRPr lang="en-US" dirty="0"/>
          </a:p>
        </p:txBody>
      </p:sp>
      <p:pic>
        <p:nvPicPr>
          <p:cNvPr id="9" name="image02.png"/>
          <p:cNvPicPr>
            <a:picLocks noGrp="1"/>
          </p:cNvPicPr>
          <p:nvPr>
            <p:ph sz="quarter" idx="1"/>
          </p:nvPr>
        </p:nvPicPr>
        <p:blipFill rotWithShape="1">
          <a:blip r:embed="rId4">
            <a:extLst>
              <a:ext uri="{28A0092B-C50C-407E-A947-70E740481C1C}">
                <a14:useLocalDpi xmlns:a14="http://schemas.microsoft.com/office/drawing/2010/main" val="0"/>
              </a:ext>
            </a:extLst>
          </a:blip>
          <a:srcRect l="32567" t="7746" r="31864" b="28162"/>
          <a:stretch/>
        </p:blipFill>
        <p:spPr bwMode="auto">
          <a:xfrm>
            <a:off x="4850413" y="1171826"/>
            <a:ext cx="2914974" cy="2387504"/>
          </a:xfrm>
          <a:prstGeom prst="rect">
            <a:avLst/>
          </a:prstGeom>
          <a:ln>
            <a:noFill/>
          </a:ln>
          <a:extLst>
            <a:ext uri="{53640926-AAD7-44D8-BBD7-CCE9431645EC}">
              <a14:shadowObscured xmlns:a14="http://schemas.microsoft.com/office/drawing/2010/main"/>
            </a:ext>
          </a:extLst>
        </p:spPr>
      </p:pic>
      <p:sp>
        <p:nvSpPr>
          <p:cNvPr id="10" name="TextBox 9"/>
          <p:cNvSpPr txBox="1"/>
          <p:nvPr/>
        </p:nvSpPr>
        <p:spPr>
          <a:xfrm>
            <a:off x="745892" y="5608781"/>
            <a:ext cx="3466532" cy="369332"/>
          </a:xfrm>
          <a:prstGeom prst="rect">
            <a:avLst/>
          </a:prstGeom>
          <a:noFill/>
          <a:ln>
            <a:noFill/>
          </a:ln>
        </p:spPr>
        <p:txBody>
          <a:bodyPr wrap="square" rtlCol="0" anchor="ctr" anchorCtr="1">
            <a:spAutoFit/>
          </a:bodyPr>
          <a:lstStyle/>
          <a:p>
            <a:pPr>
              <a:buClr>
                <a:srgbClr val="021A9B"/>
              </a:buClr>
            </a:pPr>
            <a:r>
              <a:rPr lang="en-US" dirty="0">
                <a:latin typeface="Arial" panose="020B0604020202020204" pitchFamily="34" charset="0"/>
                <a:cs typeface="Arial" panose="020B0604020202020204" pitchFamily="34" charset="0"/>
              </a:rPr>
              <a:t>Hari Bahadur Sapkota, Nepal</a:t>
            </a:r>
          </a:p>
        </p:txBody>
      </p:sp>
      <p:sp>
        <p:nvSpPr>
          <p:cNvPr id="11" name="Title 4"/>
          <p:cNvSpPr txBox="1">
            <a:spLocks/>
          </p:cNvSpPr>
          <p:nvPr/>
        </p:nvSpPr>
        <p:spPr>
          <a:xfrm>
            <a:off x="0" y="0"/>
            <a:ext cx="9144000" cy="914400"/>
          </a:xfrm>
          <a:prstGeom prst="rect">
            <a:avLst/>
          </a:prstGeom>
        </p:spPr>
        <p:txBody>
          <a:bodyPr bIns="91440" anchor="b" anchorCtr="0">
            <a:normAutofit/>
          </a:bodyPr>
          <a:lstStyle>
            <a:lvl1pPr algn="l" rtl="0" eaLnBrk="1" latinLnBrk="0" hangingPunct="1">
              <a:spcBef>
                <a:spcPct val="0"/>
              </a:spcBef>
              <a:buNone/>
              <a:defRPr kumimoji="0" sz="3000" kern="1200">
                <a:solidFill>
                  <a:schemeClr val="tx2"/>
                </a:solidFill>
                <a:latin typeface="+mj-lt"/>
                <a:ea typeface="+mj-ea"/>
                <a:cs typeface="+mj-cs"/>
              </a:defRPr>
            </a:lvl1pPr>
          </a:lstStyle>
          <a:p>
            <a:pPr indent="914400"/>
            <a:r>
              <a:rPr lang="en-US" dirty="0">
                <a:latin typeface="Arial" panose="020B0604020202020204" pitchFamily="34" charset="0"/>
                <a:cs typeface="Arial" panose="020B0604020202020204" pitchFamily="34" charset="0"/>
              </a:rPr>
              <a:t>Near future: Improved sanitation facilities</a:t>
            </a:r>
          </a:p>
        </p:txBody>
      </p:sp>
      <p:sp>
        <p:nvSpPr>
          <p:cNvPr id="12" name="TextBox 11"/>
          <p:cNvSpPr txBox="1"/>
          <p:nvPr/>
        </p:nvSpPr>
        <p:spPr>
          <a:xfrm>
            <a:off x="230623" y="6407834"/>
            <a:ext cx="3016155" cy="230832"/>
          </a:xfrm>
          <a:prstGeom prst="rect">
            <a:avLst/>
          </a:prstGeom>
          <a:noFill/>
          <a:ln>
            <a:solidFill>
              <a:schemeClr val="bg1"/>
            </a:solidFill>
          </a:ln>
        </p:spPr>
        <p:txBody>
          <a:bodyPr wrap="square" rtlCol="0" anchor="ctr" anchorCtr="1">
            <a:spAutoFit/>
          </a:bodyPr>
          <a:lstStyle/>
          <a:p>
            <a:r>
              <a:rPr lang="en-US" sz="900" dirty="0">
                <a:latin typeface="Arial" panose="020B0604020202020204" pitchFamily="34" charset="0"/>
                <a:cs typeface="Arial" panose="020B0604020202020204" pitchFamily="34" charset="0"/>
              </a:rPr>
              <a:t>WaterAid/Anita Pradhan</a:t>
            </a:r>
          </a:p>
        </p:txBody>
      </p:sp>
      <p:sp>
        <p:nvSpPr>
          <p:cNvPr id="13" name="TextBox 12"/>
          <p:cNvSpPr txBox="1"/>
          <p:nvPr/>
        </p:nvSpPr>
        <p:spPr>
          <a:xfrm>
            <a:off x="4917934" y="3684012"/>
            <a:ext cx="3114391" cy="2862322"/>
          </a:xfrm>
          <a:prstGeom prst="rect">
            <a:avLst/>
          </a:prstGeom>
          <a:noFill/>
          <a:ln>
            <a:noFill/>
          </a:ln>
        </p:spPr>
        <p:txBody>
          <a:bodyPr wrap="square" rtlCol="0" anchor="ctr" anchorCtr="1">
            <a:spAutoFit/>
          </a:bodyPr>
          <a:lstStyle/>
          <a:p>
            <a:r>
              <a:rPr lang="en-US" b="1" dirty="0">
                <a:latin typeface="Arial" panose="020B0604020202020204" pitchFamily="34" charset="0"/>
                <a:cs typeface="Arial" panose="020B0604020202020204" pitchFamily="34" charset="0"/>
              </a:rPr>
              <a:t>P –</a:t>
            </a:r>
            <a:r>
              <a:rPr lang="en-US" dirty="0">
                <a:latin typeface="Arial" panose="020B0604020202020204" pitchFamily="34" charset="0"/>
                <a:cs typeface="Arial" panose="020B0604020202020204" pitchFamily="34" charset="0"/>
              </a:rPr>
              <a:t> Modifiable characteristic of groups</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S</a:t>
            </a:r>
            <a:r>
              <a:rPr lang="en-US" dirty="0">
                <a:latin typeface="Arial" panose="020B0604020202020204" pitchFamily="34" charset="0"/>
                <a:cs typeface="Arial" panose="020B0604020202020204" pitchFamily="34" charset="0"/>
              </a:rPr>
              <a:t> – Education, behavior change programs</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E</a:t>
            </a:r>
            <a:r>
              <a:rPr lang="en-US" dirty="0">
                <a:latin typeface="Arial" panose="020B0604020202020204" pitchFamily="34" charset="0"/>
                <a:cs typeface="Arial" panose="020B0604020202020204" pitchFamily="34" charset="0"/>
              </a:rPr>
              <a:t> – Use of </a:t>
            </a:r>
            <a:r>
              <a:rPr lang="en-US">
                <a:latin typeface="Arial" panose="020B0604020202020204" pitchFamily="34" charset="0"/>
                <a:cs typeface="Arial" panose="020B0604020202020204" pitchFamily="34" charset="0"/>
              </a:rPr>
              <a:t>assistive technology</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I</a:t>
            </a:r>
            <a:r>
              <a:rPr lang="en-US" dirty="0">
                <a:latin typeface="Arial" panose="020B0604020202020204" pitchFamily="34" charset="0"/>
                <a:cs typeface="Arial" panose="020B0604020202020204" pitchFamily="34" charset="0"/>
              </a:rPr>
              <a:t> – Advocacy organizations</a:t>
            </a:r>
          </a:p>
        </p:txBody>
      </p:sp>
    </p:spTree>
    <p:extLst>
      <p:ext uri="{BB962C8B-B14F-4D97-AF65-F5344CB8AC3E}">
        <p14:creationId xmlns:p14="http://schemas.microsoft.com/office/powerpoint/2010/main" val="3316316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401CF334-2D5C-4859-84A6-CA7E6E43FAEB}" type="slidenum">
              <a:rPr lang="en-US" smtClean="0"/>
              <a:pPr/>
              <a:t>18</a:t>
            </a:fld>
            <a:endParaRPr lang="en-US" dirty="0"/>
          </a:p>
        </p:txBody>
      </p:sp>
      <p:sp>
        <p:nvSpPr>
          <p:cNvPr id="6" name="Title 4"/>
          <p:cNvSpPr txBox="1">
            <a:spLocks/>
          </p:cNvSpPr>
          <p:nvPr/>
        </p:nvSpPr>
        <p:spPr>
          <a:xfrm>
            <a:off x="0" y="0"/>
            <a:ext cx="9144000" cy="914400"/>
          </a:xfrm>
          <a:prstGeom prst="rect">
            <a:avLst/>
          </a:prstGeom>
        </p:spPr>
        <p:txBody>
          <a:bodyPr bIns="91440" anchor="b" anchorCtr="0">
            <a:normAutofit/>
          </a:bodyPr>
          <a:lstStyle>
            <a:lvl1pPr algn="l" rtl="0" eaLnBrk="1" latinLnBrk="0" hangingPunct="1">
              <a:spcBef>
                <a:spcPct val="0"/>
              </a:spcBef>
              <a:buNone/>
              <a:defRPr kumimoji="0" sz="3000" kern="1200">
                <a:solidFill>
                  <a:schemeClr val="tx2"/>
                </a:solidFill>
                <a:latin typeface="+mj-lt"/>
                <a:ea typeface="+mj-ea"/>
                <a:cs typeface="+mj-cs"/>
              </a:defRPr>
            </a:lvl1pPr>
          </a:lstStyle>
          <a:p>
            <a:pPr indent="914400"/>
            <a:r>
              <a:rPr lang="en-US" dirty="0">
                <a:latin typeface="Arial" panose="020B0604020202020204" pitchFamily="34" charset="0"/>
                <a:cs typeface="Arial" panose="020B0604020202020204" pitchFamily="34" charset="0"/>
              </a:rPr>
              <a:t>Aspirant future: Equitable sanitation for all</a:t>
            </a:r>
          </a:p>
        </p:txBody>
      </p:sp>
      <p:pic>
        <p:nvPicPr>
          <p:cNvPr id="7" name="Content Placeholder 6"/>
          <p:cNvPicPr>
            <a:picLocks noGrp="1"/>
          </p:cNvPicPr>
          <p:nvPr>
            <p:ph sz="quarter" idx="1"/>
          </p:nvPr>
        </p:nvPicPr>
        <p:blipFill rotWithShape="1">
          <a:blip r:embed="rId3" cstate="print">
            <a:extLst>
              <a:ext uri="{28A0092B-C50C-407E-A947-70E740481C1C}">
                <a14:useLocalDpi xmlns:a14="http://schemas.microsoft.com/office/drawing/2010/main" val="0"/>
              </a:ext>
            </a:extLst>
          </a:blip>
          <a:srcRect l="12225" r="17988" b="-723"/>
          <a:stretch/>
        </p:blipFill>
        <p:spPr bwMode="auto">
          <a:xfrm>
            <a:off x="545910" y="1447800"/>
            <a:ext cx="4131813" cy="3477428"/>
          </a:xfrm>
          <a:prstGeom prst="rect">
            <a:avLst/>
          </a:prstGeom>
          <a:noFill/>
          <a:ln>
            <a:noFill/>
          </a:ln>
          <a:extLst>
            <a:ext uri="{53640926-AAD7-44D8-BBD7-CCE9431645EC}">
              <a14:shadowObscured xmlns:a14="http://schemas.microsoft.com/office/drawing/2010/main"/>
            </a:ext>
          </a:extLst>
        </p:spPr>
      </p:pic>
      <p:pic>
        <p:nvPicPr>
          <p:cNvPr id="8" name="image02.png"/>
          <p:cNvPicPr>
            <a:picLocks noGrp="1"/>
          </p:cNvPicPr>
          <p:nvPr>
            <p:ph sz="quarter" idx="2"/>
          </p:nvPr>
        </p:nvPicPr>
        <p:blipFill rotWithShape="1">
          <a:blip r:embed="rId4">
            <a:extLst>
              <a:ext uri="{28A0092B-C50C-407E-A947-70E740481C1C}">
                <a14:useLocalDpi xmlns:a14="http://schemas.microsoft.com/office/drawing/2010/main" val="0"/>
              </a:ext>
            </a:extLst>
          </a:blip>
          <a:srcRect l="66874" t="7746" r="3456" b="28732"/>
          <a:stretch/>
        </p:blipFill>
        <p:spPr bwMode="auto">
          <a:xfrm>
            <a:off x="5313514" y="1339992"/>
            <a:ext cx="2615836" cy="2563268"/>
          </a:xfrm>
          <a:prstGeom prst="rect">
            <a:avLst/>
          </a:prstGeom>
          <a:ln>
            <a:noFill/>
          </a:ln>
          <a:extLst>
            <a:ext uri="{53640926-AAD7-44D8-BBD7-CCE9431645EC}">
              <a14:shadowObscured xmlns:a14="http://schemas.microsoft.com/office/drawing/2010/main"/>
            </a:ext>
          </a:extLst>
        </p:spPr>
      </p:pic>
      <p:sp>
        <p:nvSpPr>
          <p:cNvPr id="3" name="TextBox 2"/>
          <p:cNvSpPr txBox="1"/>
          <p:nvPr/>
        </p:nvSpPr>
        <p:spPr>
          <a:xfrm>
            <a:off x="-220441" y="6410066"/>
            <a:ext cx="3029802" cy="230832"/>
          </a:xfrm>
          <a:prstGeom prst="rect">
            <a:avLst/>
          </a:prstGeom>
          <a:noFill/>
          <a:ln>
            <a:noFill/>
          </a:ln>
        </p:spPr>
        <p:txBody>
          <a:bodyPr wrap="square" rtlCol="0" anchor="ctr" anchorCtr="1">
            <a:spAutoFit/>
          </a:bodyPr>
          <a:lstStyle/>
          <a:p>
            <a:r>
              <a:rPr lang="en-US" sz="900" dirty="0">
                <a:latin typeface="Arial" panose="020B0604020202020204" pitchFamily="34" charset="0"/>
                <a:cs typeface="Arial" panose="020B0604020202020204" pitchFamily="34" charset="0"/>
              </a:rPr>
              <a:t>Handicap International Mali</a:t>
            </a:r>
          </a:p>
        </p:txBody>
      </p:sp>
      <p:sp>
        <p:nvSpPr>
          <p:cNvPr id="9" name="TextBox 8"/>
          <p:cNvSpPr txBox="1"/>
          <p:nvPr/>
        </p:nvSpPr>
        <p:spPr>
          <a:xfrm>
            <a:off x="878550" y="5014821"/>
            <a:ext cx="3466532" cy="369332"/>
          </a:xfrm>
          <a:prstGeom prst="rect">
            <a:avLst/>
          </a:prstGeom>
          <a:noFill/>
          <a:ln>
            <a:noFill/>
          </a:ln>
        </p:spPr>
        <p:txBody>
          <a:bodyPr wrap="square" rtlCol="0" anchor="ctr" anchorCtr="1">
            <a:spAutoFit/>
          </a:bodyPr>
          <a:lstStyle/>
          <a:p>
            <a:pPr>
              <a:buClr>
                <a:srgbClr val="021A9B"/>
              </a:buClr>
            </a:pPr>
            <a:r>
              <a:rPr lang="en-US" dirty="0" err="1">
                <a:latin typeface="Arial" panose="020B0604020202020204" pitchFamily="34" charset="0"/>
                <a:cs typeface="Arial" panose="020B0604020202020204" pitchFamily="34" charset="0"/>
              </a:rPr>
              <a:t>Mandiakuy</a:t>
            </a:r>
            <a:r>
              <a:rPr lang="en-US" dirty="0">
                <a:latin typeface="Arial" panose="020B0604020202020204" pitchFamily="34" charset="0"/>
                <a:cs typeface="Arial" panose="020B0604020202020204" pitchFamily="34" charset="0"/>
              </a:rPr>
              <a:t> city, Mali</a:t>
            </a:r>
          </a:p>
        </p:txBody>
      </p:sp>
      <p:sp>
        <p:nvSpPr>
          <p:cNvPr id="10" name="TextBox 9"/>
          <p:cNvSpPr txBox="1"/>
          <p:nvPr/>
        </p:nvSpPr>
        <p:spPr>
          <a:xfrm>
            <a:off x="5684407" y="3940159"/>
            <a:ext cx="2736922" cy="2585323"/>
          </a:xfrm>
          <a:prstGeom prst="rect">
            <a:avLst/>
          </a:prstGeom>
          <a:noFill/>
          <a:ln>
            <a:noFill/>
          </a:ln>
        </p:spPr>
        <p:txBody>
          <a:bodyPr wrap="square" rtlCol="0" anchor="ctr" anchorCtr="1">
            <a:spAutoFit/>
          </a:bodyPr>
          <a:lstStyle/>
          <a:p>
            <a:r>
              <a:rPr lang="en-US" b="1" dirty="0">
                <a:latin typeface="Arial" panose="020B0604020202020204" pitchFamily="34" charset="0"/>
                <a:cs typeface="Arial" panose="020B0604020202020204" pitchFamily="34" charset="0"/>
              </a:rPr>
              <a:t>P –</a:t>
            </a:r>
            <a:r>
              <a:rPr lang="en-US" dirty="0">
                <a:latin typeface="Arial" panose="020B0604020202020204" pitchFamily="34" charset="0"/>
                <a:cs typeface="Arial" panose="020B0604020202020204" pitchFamily="34" charset="0"/>
              </a:rPr>
              <a:t> Part of continuum</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S</a:t>
            </a:r>
            <a:r>
              <a:rPr lang="en-US" dirty="0">
                <a:latin typeface="Arial" panose="020B0604020202020204" pitchFamily="34" charset="0"/>
                <a:cs typeface="Arial" panose="020B0604020202020204" pitchFamily="34" charset="0"/>
              </a:rPr>
              <a:t> – Social norms embody equity</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E</a:t>
            </a:r>
            <a:r>
              <a:rPr lang="en-US" dirty="0">
                <a:latin typeface="Arial" panose="020B0604020202020204" pitchFamily="34" charset="0"/>
                <a:cs typeface="Arial" panose="020B0604020202020204" pitchFamily="34" charset="0"/>
              </a:rPr>
              <a:t> – Equity in planning decisions</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I</a:t>
            </a:r>
            <a:r>
              <a:rPr lang="en-US" dirty="0">
                <a:latin typeface="Arial" panose="020B0604020202020204" pitchFamily="34" charset="0"/>
                <a:cs typeface="Arial" panose="020B0604020202020204" pitchFamily="34" charset="0"/>
              </a:rPr>
              <a:t> – Equity in policies</a:t>
            </a:r>
          </a:p>
        </p:txBody>
      </p:sp>
    </p:spTree>
    <p:extLst>
      <p:ext uri="{BB962C8B-B14F-4D97-AF65-F5344CB8AC3E}">
        <p14:creationId xmlns:p14="http://schemas.microsoft.com/office/powerpoint/2010/main" val="893059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quarter" idx="1"/>
            <p:extLst>
              <p:ext uri="{D42A27DB-BD31-4B8C-83A1-F6EECF244321}">
                <p14:modId xmlns:p14="http://schemas.microsoft.com/office/powerpoint/2010/main" val="1275331749"/>
              </p:ext>
            </p:extLst>
          </p:nvPr>
        </p:nvGraphicFramePr>
        <p:xfrm>
          <a:off x="236044" y="963284"/>
          <a:ext cx="8671912" cy="5218182"/>
        </p:xfrm>
        <a:graphic>
          <a:graphicData uri="http://schemas.openxmlformats.org/drawingml/2006/table">
            <a:tbl>
              <a:tblPr firstRow="1" bandRow="1">
                <a:tableStyleId>{5C22544A-7EE6-4342-B048-85BDC9FD1C3A}</a:tableStyleId>
              </a:tblPr>
              <a:tblGrid>
                <a:gridCol w="1367601">
                  <a:extLst>
                    <a:ext uri="{9D8B030D-6E8A-4147-A177-3AD203B41FA5}">
                      <a16:colId xmlns:a16="http://schemas.microsoft.com/office/drawing/2014/main" val="2262512247"/>
                    </a:ext>
                  </a:extLst>
                </a:gridCol>
                <a:gridCol w="2178417">
                  <a:extLst>
                    <a:ext uri="{9D8B030D-6E8A-4147-A177-3AD203B41FA5}">
                      <a16:colId xmlns:a16="http://schemas.microsoft.com/office/drawing/2014/main" val="2407912988"/>
                    </a:ext>
                  </a:extLst>
                </a:gridCol>
                <a:gridCol w="2505529">
                  <a:extLst>
                    <a:ext uri="{9D8B030D-6E8A-4147-A177-3AD203B41FA5}">
                      <a16:colId xmlns:a16="http://schemas.microsoft.com/office/drawing/2014/main" val="3411767673"/>
                    </a:ext>
                  </a:extLst>
                </a:gridCol>
                <a:gridCol w="2620365">
                  <a:extLst>
                    <a:ext uri="{9D8B030D-6E8A-4147-A177-3AD203B41FA5}">
                      <a16:colId xmlns:a16="http://schemas.microsoft.com/office/drawing/2014/main" val="206130485"/>
                    </a:ext>
                  </a:extLst>
                </a:gridCol>
              </a:tblGrid>
              <a:tr h="968911">
                <a:tc>
                  <a:txBody>
                    <a:bodyPr/>
                    <a:lstStyle/>
                    <a:p>
                      <a:endParaRPr lang="en-US" sz="1500" dirty="0">
                        <a:latin typeface="Arial" panose="020B0604020202020204" pitchFamily="34" charset="0"/>
                        <a:cs typeface="Arial" panose="020B0604020202020204" pitchFamily="34" charset="0"/>
                      </a:endParaRPr>
                    </a:p>
                  </a:txBody>
                  <a:tcPr marL="73078" marR="73078" marT="36539" marB="36539">
                    <a:solidFill>
                      <a:schemeClr val="bg1"/>
                    </a:solidFill>
                  </a:tcPr>
                </a:tc>
                <a:tc>
                  <a:txBody>
                    <a:bodyPr/>
                    <a:lstStyle/>
                    <a:p>
                      <a:pPr marL="0" marR="0">
                        <a:lnSpc>
                          <a:spcPct val="115000"/>
                        </a:lnSpc>
                        <a:spcBef>
                          <a:spcPts val="0"/>
                        </a:spcBef>
                        <a:spcAft>
                          <a:spcPts val="0"/>
                        </a:spcAft>
                      </a:pPr>
                      <a:r>
                        <a:rPr lang="en-GB" sz="1500" dirty="0">
                          <a:solidFill>
                            <a:schemeClr val="tx1"/>
                          </a:solidFill>
                          <a:effectLst/>
                          <a:latin typeface="Arial" panose="020B0604020202020204" pitchFamily="34" charset="0"/>
                          <a:cs typeface="Arial" panose="020B0604020202020204" pitchFamily="34" charset="0"/>
                        </a:rPr>
                        <a:t>Current Paradigm</a:t>
                      </a:r>
                      <a:endParaRPr lang="en-US" sz="1500" dirty="0">
                        <a:solidFill>
                          <a:schemeClr val="tx1"/>
                        </a:solidFill>
                        <a:effectLst/>
                        <a:latin typeface="Arial" panose="020B0604020202020204" pitchFamily="34" charset="0"/>
                        <a:cs typeface="Arial" panose="020B0604020202020204" pitchFamily="34" charset="0"/>
                      </a:endParaRPr>
                    </a:p>
                    <a:p>
                      <a:pPr marL="0" marR="0">
                        <a:lnSpc>
                          <a:spcPct val="115000"/>
                        </a:lnSpc>
                        <a:spcBef>
                          <a:spcPts val="0"/>
                        </a:spcBef>
                        <a:spcAft>
                          <a:spcPts val="0"/>
                        </a:spcAft>
                      </a:pPr>
                      <a:r>
                        <a:rPr lang="en-GB" sz="1500" dirty="0">
                          <a:solidFill>
                            <a:schemeClr val="tx1"/>
                          </a:solidFill>
                          <a:effectLst/>
                          <a:latin typeface="Arial" panose="020B0604020202020204" pitchFamily="34" charset="0"/>
                          <a:cs typeface="Arial" panose="020B0604020202020204" pitchFamily="34" charset="0"/>
                        </a:rPr>
                        <a:t>(unimproved sanitation)</a:t>
                      </a:r>
                      <a:endParaRPr lang="en-US" sz="15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54808" marR="54808" marT="54808" marB="54808">
                    <a:solidFill>
                      <a:schemeClr val="bg2">
                        <a:lumMod val="20000"/>
                        <a:lumOff val="80000"/>
                      </a:schemeClr>
                    </a:solidFill>
                  </a:tcPr>
                </a:tc>
                <a:tc>
                  <a:txBody>
                    <a:bodyPr/>
                    <a:lstStyle/>
                    <a:p>
                      <a:pPr marL="0" marR="0">
                        <a:lnSpc>
                          <a:spcPct val="115000"/>
                        </a:lnSpc>
                        <a:spcBef>
                          <a:spcPts val="0"/>
                        </a:spcBef>
                        <a:spcAft>
                          <a:spcPts val="0"/>
                        </a:spcAft>
                      </a:pPr>
                      <a:r>
                        <a:rPr lang="en-GB" sz="1500" dirty="0">
                          <a:solidFill>
                            <a:schemeClr val="tx1"/>
                          </a:solidFill>
                          <a:effectLst/>
                          <a:latin typeface="Arial" panose="020B0604020202020204" pitchFamily="34" charset="0"/>
                          <a:cs typeface="Arial" panose="020B0604020202020204" pitchFamily="34" charset="0"/>
                        </a:rPr>
                        <a:t>Near-future Paradigm</a:t>
                      </a:r>
                      <a:endParaRPr lang="en-US" sz="1500" dirty="0">
                        <a:solidFill>
                          <a:schemeClr val="tx1"/>
                        </a:solidFill>
                        <a:effectLst/>
                        <a:latin typeface="Arial" panose="020B0604020202020204" pitchFamily="34" charset="0"/>
                        <a:cs typeface="Arial" panose="020B0604020202020204" pitchFamily="34" charset="0"/>
                      </a:endParaRPr>
                    </a:p>
                    <a:p>
                      <a:pPr marL="0" marR="0">
                        <a:lnSpc>
                          <a:spcPct val="115000"/>
                        </a:lnSpc>
                        <a:spcBef>
                          <a:spcPts val="0"/>
                        </a:spcBef>
                        <a:spcAft>
                          <a:spcPts val="0"/>
                        </a:spcAft>
                      </a:pPr>
                      <a:r>
                        <a:rPr lang="en-GB" sz="1500" dirty="0">
                          <a:solidFill>
                            <a:schemeClr val="tx1"/>
                          </a:solidFill>
                          <a:effectLst/>
                          <a:latin typeface="Arial" panose="020B0604020202020204" pitchFamily="34" charset="0"/>
                          <a:cs typeface="Arial" panose="020B0604020202020204" pitchFamily="34" charset="0"/>
                        </a:rPr>
                        <a:t>(improved sanitation)</a:t>
                      </a:r>
                      <a:endParaRPr lang="en-US" sz="15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54808" marR="54808" marT="54808" marB="54808">
                    <a:solidFill>
                      <a:schemeClr val="bg2">
                        <a:lumMod val="40000"/>
                        <a:lumOff val="60000"/>
                      </a:schemeClr>
                    </a:solidFill>
                  </a:tcPr>
                </a:tc>
                <a:tc>
                  <a:txBody>
                    <a:bodyPr/>
                    <a:lstStyle/>
                    <a:p>
                      <a:pPr marL="0" marR="0">
                        <a:lnSpc>
                          <a:spcPct val="115000"/>
                        </a:lnSpc>
                        <a:spcBef>
                          <a:spcPts val="0"/>
                        </a:spcBef>
                        <a:spcAft>
                          <a:spcPts val="0"/>
                        </a:spcAft>
                      </a:pPr>
                      <a:r>
                        <a:rPr lang="en-GB" sz="1500" dirty="0">
                          <a:solidFill>
                            <a:schemeClr val="tx1"/>
                          </a:solidFill>
                          <a:effectLst/>
                          <a:latin typeface="Arial" panose="020B0604020202020204" pitchFamily="34" charset="0"/>
                          <a:cs typeface="Arial" panose="020B0604020202020204" pitchFamily="34" charset="0"/>
                        </a:rPr>
                        <a:t>Aspirant Future</a:t>
                      </a:r>
                      <a:endParaRPr lang="en-US" sz="1500" dirty="0">
                        <a:solidFill>
                          <a:schemeClr val="tx1"/>
                        </a:solidFill>
                        <a:effectLst/>
                        <a:latin typeface="Arial" panose="020B0604020202020204" pitchFamily="34" charset="0"/>
                        <a:cs typeface="Arial" panose="020B0604020202020204" pitchFamily="34" charset="0"/>
                      </a:endParaRPr>
                    </a:p>
                    <a:p>
                      <a:pPr marL="0" marR="0">
                        <a:lnSpc>
                          <a:spcPct val="115000"/>
                        </a:lnSpc>
                        <a:spcBef>
                          <a:spcPts val="0"/>
                        </a:spcBef>
                        <a:spcAft>
                          <a:spcPts val="0"/>
                        </a:spcAft>
                      </a:pPr>
                      <a:r>
                        <a:rPr lang="en-GB" sz="1500" dirty="0">
                          <a:solidFill>
                            <a:schemeClr val="tx1"/>
                          </a:solidFill>
                          <a:effectLst/>
                          <a:latin typeface="Arial" panose="020B0604020202020204" pitchFamily="34" charset="0"/>
                          <a:cs typeface="Arial" panose="020B0604020202020204" pitchFamily="34" charset="0"/>
                        </a:rPr>
                        <a:t>(equitable sanitation)</a:t>
                      </a:r>
                      <a:endParaRPr lang="en-US" sz="15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54808" marR="54808" marT="54808" marB="54808">
                    <a:solidFill>
                      <a:schemeClr val="bg2">
                        <a:lumMod val="60000"/>
                        <a:lumOff val="40000"/>
                      </a:schemeClr>
                    </a:solidFill>
                  </a:tcPr>
                </a:tc>
                <a:extLst>
                  <a:ext uri="{0D108BD9-81ED-4DB2-BD59-A6C34878D82A}">
                    <a16:rowId xmlns:a16="http://schemas.microsoft.com/office/drawing/2014/main" val="2115988000"/>
                  </a:ext>
                </a:extLst>
              </a:tr>
              <a:tr h="94672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500" b="1" dirty="0">
                          <a:solidFill>
                            <a:schemeClr val="tx1"/>
                          </a:solidFill>
                          <a:effectLst/>
                          <a:latin typeface="Arial" panose="020B0604020202020204" pitchFamily="34" charset="0"/>
                          <a:cs typeface="Arial" panose="020B0604020202020204" pitchFamily="34" charset="0"/>
                        </a:rPr>
                        <a:t>Personal Attributes</a:t>
                      </a:r>
                      <a:endParaRPr lang="en-US" sz="1500" b="1" dirty="0">
                        <a:solidFill>
                          <a:schemeClr val="tx1"/>
                        </a:solidFill>
                        <a:effectLst/>
                        <a:latin typeface="Arial" panose="020B0604020202020204" pitchFamily="34" charset="0"/>
                        <a:cs typeface="Arial" panose="020B0604020202020204" pitchFamily="34" charset="0"/>
                      </a:endParaRPr>
                    </a:p>
                    <a:p>
                      <a:endParaRPr lang="en-US" sz="1500" dirty="0">
                        <a:latin typeface="Arial" panose="020B0604020202020204" pitchFamily="34" charset="0"/>
                        <a:cs typeface="Arial" panose="020B0604020202020204" pitchFamily="34" charset="0"/>
                      </a:endParaRPr>
                    </a:p>
                  </a:txBody>
                  <a:tcPr marL="73078" marR="73078" marT="36539" marB="36539">
                    <a:solidFill>
                      <a:schemeClr val="bg1"/>
                    </a:solidFill>
                  </a:tcPr>
                </a:tc>
                <a:tc>
                  <a:txBody>
                    <a:bodyPr/>
                    <a:lstStyle/>
                    <a:p>
                      <a:pPr marL="0" marR="0">
                        <a:lnSpc>
                          <a:spcPct val="115000"/>
                        </a:lnSpc>
                        <a:spcBef>
                          <a:spcPts val="0"/>
                        </a:spcBef>
                        <a:spcAft>
                          <a:spcPts val="0"/>
                        </a:spcAft>
                        <a:tabLst>
                          <a:tab pos="107950" algn="l"/>
                          <a:tab pos="215900" algn="l"/>
                          <a:tab pos="323850" algn="l"/>
                          <a:tab pos="431800" algn="l"/>
                        </a:tabLst>
                      </a:pPr>
                      <a:r>
                        <a:rPr lang="en-GB" sz="1500" b="0" dirty="0">
                          <a:effectLst/>
                          <a:latin typeface="Arial" panose="020B0604020202020204" pitchFamily="34" charset="0"/>
                          <a:cs typeface="Arial" panose="020B0604020202020204" pitchFamily="34" charset="0"/>
                        </a:rPr>
                        <a:t>Unchanging characteristic</a:t>
                      </a:r>
                      <a:endParaRPr lang="en-US" sz="15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54808" marR="54808" marT="54808" marB="54808">
                    <a:solidFill>
                      <a:schemeClr val="bg2">
                        <a:lumMod val="20000"/>
                        <a:lumOff val="80000"/>
                      </a:schemeClr>
                    </a:solidFill>
                  </a:tcPr>
                </a:tc>
                <a:tc>
                  <a:txBody>
                    <a:bodyPr/>
                    <a:lstStyle/>
                    <a:p>
                      <a:pPr marL="0" marR="0">
                        <a:lnSpc>
                          <a:spcPct val="115000"/>
                        </a:lnSpc>
                        <a:spcBef>
                          <a:spcPts val="0"/>
                        </a:spcBef>
                        <a:spcAft>
                          <a:spcPts val="0"/>
                        </a:spcAft>
                        <a:tabLst>
                          <a:tab pos="107950" algn="l"/>
                          <a:tab pos="215900" algn="l"/>
                          <a:tab pos="323850" algn="l"/>
                          <a:tab pos="431800" algn="l"/>
                        </a:tabLst>
                      </a:pPr>
                      <a:r>
                        <a:rPr lang="en-GB" sz="1500" b="0" dirty="0">
                          <a:effectLst/>
                          <a:latin typeface="Arial" panose="020B0604020202020204" pitchFamily="34" charset="0"/>
                          <a:cs typeface="Arial" panose="020B0604020202020204" pitchFamily="34" charset="0"/>
                        </a:rPr>
                        <a:t>Modifiable characteristic</a:t>
                      </a:r>
                      <a:endParaRPr lang="en-US" sz="15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54808" marR="54808" marT="54808" marB="54808">
                    <a:solidFill>
                      <a:schemeClr val="bg2">
                        <a:lumMod val="40000"/>
                        <a:lumOff val="60000"/>
                      </a:schemeClr>
                    </a:solidFill>
                  </a:tcPr>
                </a:tc>
                <a:tc>
                  <a:txBody>
                    <a:bodyPr/>
                    <a:lstStyle/>
                    <a:p>
                      <a:pPr marL="0" marR="0">
                        <a:lnSpc>
                          <a:spcPct val="115000"/>
                        </a:lnSpc>
                        <a:spcBef>
                          <a:spcPts val="0"/>
                        </a:spcBef>
                        <a:spcAft>
                          <a:spcPts val="0"/>
                        </a:spcAft>
                        <a:tabLst>
                          <a:tab pos="107950" algn="l"/>
                          <a:tab pos="215900" algn="l"/>
                          <a:tab pos="323850" algn="l"/>
                          <a:tab pos="431800" algn="l"/>
                        </a:tabLst>
                      </a:pPr>
                      <a:r>
                        <a:rPr lang="en-GB" sz="1500" b="0" dirty="0">
                          <a:effectLst/>
                          <a:latin typeface="Arial" panose="020B0604020202020204" pitchFamily="34" charset="0"/>
                          <a:cs typeface="Arial" panose="020B0604020202020204" pitchFamily="34" charset="0"/>
                        </a:rPr>
                        <a:t>Ability and disability are</a:t>
                      </a:r>
                      <a:r>
                        <a:rPr lang="en-GB" sz="1500" b="0" baseline="0" dirty="0">
                          <a:effectLst/>
                          <a:latin typeface="Arial" panose="020B0604020202020204" pitchFamily="34" charset="0"/>
                          <a:cs typeface="Arial" panose="020B0604020202020204" pitchFamily="34" charset="0"/>
                        </a:rPr>
                        <a:t> a p</a:t>
                      </a:r>
                      <a:r>
                        <a:rPr lang="en-GB" sz="1500" b="0" dirty="0">
                          <a:effectLst/>
                          <a:latin typeface="Arial" panose="020B0604020202020204" pitchFamily="34" charset="0"/>
                          <a:cs typeface="Arial" panose="020B0604020202020204" pitchFamily="34" charset="0"/>
                        </a:rPr>
                        <a:t>art of the continuum of human life and diversity</a:t>
                      </a:r>
                      <a:endParaRPr lang="en-US" sz="15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54808" marR="54808" marT="54808" marB="54808">
                    <a:solidFill>
                      <a:schemeClr val="bg2">
                        <a:lumMod val="60000"/>
                        <a:lumOff val="40000"/>
                      </a:schemeClr>
                    </a:solidFill>
                  </a:tcPr>
                </a:tc>
                <a:extLst>
                  <a:ext uri="{0D108BD9-81ED-4DB2-BD59-A6C34878D82A}">
                    <a16:rowId xmlns:a16="http://schemas.microsoft.com/office/drawing/2014/main" val="2300791793"/>
                  </a:ext>
                </a:extLst>
              </a:tr>
              <a:tr h="1060904">
                <a:tc>
                  <a:txBody>
                    <a:bodyPr/>
                    <a:lstStyle/>
                    <a:p>
                      <a:pPr marL="0" marR="0">
                        <a:lnSpc>
                          <a:spcPct val="115000"/>
                        </a:lnSpc>
                        <a:spcBef>
                          <a:spcPts val="0"/>
                        </a:spcBef>
                        <a:spcAft>
                          <a:spcPts val="0"/>
                        </a:spcAft>
                        <a:tabLst>
                          <a:tab pos="107950" algn="l"/>
                          <a:tab pos="215900" algn="l"/>
                          <a:tab pos="323850" algn="l"/>
                          <a:tab pos="431800" algn="l"/>
                        </a:tabLst>
                      </a:pPr>
                      <a:r>
                        <a:rPr lang="en-GB" sz="1500" b="1" dirty="0">
                          <a:effectLst/>
                          <a:latin typeface="Arial" panose="020B0604020202020204" pitchFamily="34" charset="0"/>
                          <a:cs typeface="Arial" panose="020B0604020202020204" pitchFamily="34" charset="0"/>
                        </a:rPr>
                        <a:t>Societal Factors </a:t>
                      </a:r>
                      <a:endParaRPr lang="en-US" sz="15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54808" marR="54808" marT="54808" marB="54808">
                    <a:solidFill>
                      <a:schemeClr val="bg1"/>
                    </a:solidFill>
                  </a:tcPr>
                </a:tc>
                <a:tc>
                  <a:txBody>
                    <a:bodyPr/>
                    <a:lstStyle/>
                    <a:p>
                      <a:pPr marL="0" marR="0">
                        <a:lnSpc>
                          <a:spcPct val="115000"/>
                        </a:lnSpc>
                        <a:spcBef>
                          <a:spcPts val="0"/>
                        </a:spcBef>
                        <a:spcAft>
                          <a:spcPts val="0"/>
                        </a:spcAft>
                        <a:tabLst>
                          <a:tab pos="107950" algn="l"/>
                          <a:tab pos="215900" algn="l"/>
                          <a:tab pos="323850" algn="l"/>
                          <a:tab pos="431800" algn="l"/>
                        </a:tabLst>
                      </a:pPr>
                      <a:r>
                        <a:rPr lang="en-GB" sz="1500" b="1" dirty="0">
                          <a:solidFill>
                            <a:srgbClr val="7030A0"/>
                          </a:solidFill>
                          <a:effectLst/>
                          <a:latin typeface="Arial" panose="020B0604020202020204" pitchFamily="34" charset="0"/>
                          <a:cs typeface="Arial" panose="020B0604020202020204" pitchFamily="34" charset="0"/>
                        </a:rPr>
                        <a:t>Reliance on caregivers</a:t>
                      </a:r>
                      <a:endParaRPr lang="en-US" sz="1500" b="1" dirty="0">
                        <a:solidFill>
                          <a:srgbClr val="7030A0"/>
                        </a:solidFill>
                        <a:effectLst/>
                        <a:latin typeface="Arial" panose="020B0604020202020204" pitchFamily="34" charset="0"/>
                        <a:ea typeface="Times New Roman" panose="02020603050405020304" pitchFamily="18" charset="0"/>
                        <a:cs typeface="Arial" panose="020B0604020202020204" pitchFamily="34" charset="0"/>
                      </a:endParaRPr>
                    </a:p>
                  </a:txBody>
                  <a:tcPr marL="54808" marR="54808" marT="54808" marB="54808">
                    <a:solidFill>
                      <a:schemeClr val="bg2">
                        <a:lumMod val="20000"/>
                        <a:lumOff val="80000"/>
                      </a:schemeClr>
                    </a:solidFill>
                  </a:tcPr>
                </a:tc>
                <a:tc>
                  <a:txBody>
                    <a:bodyPr/>
                    <a:lstStyle/>
                    <a:p>
                      <a:pPr marL="0" marR="0">
                        <a:lnSpc>
                          <a:spcPct val="115000"/>
                        </a:lnSpc>
                        <a:spcBef>
                          <a:spcPts val="0"/>
                        </a:spcBef>
                        <a:spcAft>
                          <a:spcPts val="0"/>
                        </a:spcAft>
                        <a:tabLst>
                          <a:tab pos="107950" algn="l"/>
                          <a:tab pos="215900" algn="l"/>
                          <a:tab pos="323850" algn="l"/>
                          <a:tab pos="431800" algn="l"/>
                        </a:tabLst>
                      </a:pPr>
                      <a:r>
                        <a:rPr lang="en-GB" sz="1500" b="0" dirty="0">
                          <a:effectLst/>
                          <a:latin typeface="Arial" panose="020B0604020202020204" pitchFamily="34" charset="0"/>
                          <a:cs typeface="Arial" panose="020B0604020202020204" pitchFamily="34" charset="0"/>
                        </a:rPr>
                        <a:t>Limited educational and behaviour-change programs</a:t>
                      </a:r>
                      <a:endParaRPr lang="en-US" sz="15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54808" marR="54808" marT="54808" marB="54808">
                    <a:solidFill>
                      <a:schemeClr val="bg2">
                        <a:lumMod val="40000"/>
                        <a:lumOff val="60000"/>
                      </a:schemeClr>
                    </a:solidFill>
                  </a:tcPr>
                </a:tc>
                <a:tc>
                  <a:txBody>
                    <a:bodyPr/>
                    <a:lstStyle/>
                    <a:p>
                      <a:pPr marL="0" marR="0">
                        <a:lnSpc>
                          <a:spcPct val="115000"/>
                        </a:lnSpc>
                        <a:spcBef>
                          <a:spcPts val="0"/>
                        </a:spcBef>
                        <a:spcAft>
                          <a:spcPts val="0"/>
                        </a:spcAft>
                        <a:tabLst>
                          <a:tab pos="107950" algn="l"/>
                          <a:tab pos="215900" algn="l"/>
                          <a:tab pos="323850" algn="l"/>
                          <a:tab pos="431800" algn="l"/>
                        </a:tabLst>
                      </a:pPr>
                      <a:r>
                        <a:rPr lang="en-GB" sz="1500" b="0" dirty="0">
                          <a:effectLst/>
                          <a:latin typeface="Arial" panose="020B0604020202020204" pitchFamily="34" charset="0"/>
                          <a:cs typeface="Arial" panose="020B0604020202020204" pitchFamily="34" charset="0"/>
                        </a:rPr>
                        <a:t>Social norms embody principles of equity and inclusion</a:t>
                      </a:r>
                      <a:endParaRPr lang="en-US" sz="15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54808" marR="54808" marT="54808" marB="54808">
                    <a:solidFill>
                      <a:schemeClr val="bg2">
                        <a:lumMod val="60000"/>
                        <a:lumOff val="40000"/>
                      </a:schemeClr>
                    </a:solidFill>
                  </a:tcPr>
                </a:tc>
                <a:extLst>
                  <a:ext uri="{0D108BD9-81ED-4DB2-BD59-A6C34878D82A}">
                    <a16:rowId xmlns:a16="http://schemas.microsoft.com/office/drawing/2014/main" val="3490373859"/>
                  </a:ext>
                </a:extLst>
              </a:tr>
              <a:tr h="1060904">
                <a:tc>
                  <a:txBody>
                    <a:bodyPr/>
                    <a:lstStyle/>
                    <a:p>
                      <a:pPr marL="0" marR="0">
                        <a:lnSpc>
                          <a:spcPct val="115000"/>
                        </a:lnSpc>
                        <a:spcBef>
                          <a:spcPts val="0"/>
                        </a:spcBef>
                        <a:spcAft>
                          <a:spcPts val="0"/>
                        </a:spcAft>
                        <a:tabLst>
                          <a:tab pos="107950" algn="l"/>
                          <a:tab pos="215900" algn="l"/>
                          <a:tab pos="323850" algn="l"/>
                          <a:tab pos="431800" algn="l"/>
                        </a:tabLst>
                      </a:pPr>
                      <a:r>
                        <a:rPr lang="en-GB" sz="1500" b="1" dirty="0">
                          <a:effectLst/>
                          <a:latin typeface="Arial" panose="020B0604020202020204" pitchFamily="34" charset="0"/>
                          <a:cs typeface="Arial" panose="020B0604020202020204" pitchFamily="34" charset="0"/>
                        </a:rPr>
                        <a:t>Environmental Factors</a:t>
                      </a:r>
                      <a:endParaRPr lang="en-US" sz="1500" b="1" dirty="0">
                        <a:effectLst/>
                        <a:latin typeface="Arial" panose="020B0604020202020204" pitchFamily="34" charset="0"/>
                        <a:cs typeface="Arial" panose="020B0604020202020204" pitchFamily="34" charset="0"/>
                      </a:endParaRPr>
                    </a:p>
                  </a:txBody>
                  <a:tcPr marL="54808" marR="54808" marT="54808" marB="54808">
                    <a:solidFill>
                      <a:schemeClr val="bg1"/>
                    </a:solidFill>
                  </a:tcPr>
                </a:tc>
                <a:tc>
                  <a:txBody>
                    <a:bodyPr/>
                    <a:lstStyle/>
                    <a:p>
                      <a:pPr marL="0" marR="0">
                        <a:lnSpc>
                          <a:spcPct val="115000"/>
                        </a:lnSpc>
                        <a:spcBef>
                          <a:spcPts val="0"/>
                        </a:spcBef>
                        <a:spcAft>
                          <a:spcPts val="0"/>
                        </a:spcAft>
                        <a:tabLst>
                          <a:tab pos="107950" algn="l"/>
                          <a:tab pos="215900" algn="l"/>
                          <a:tab pos="323850" algn="l"/>
                          <a:tab pos="431800" algn="l"/>
                        </a:tabLst>
                      </a:pPr>
                      <a:r>
                        <a:rPr lang="en-GB" sz="1500" b="0" dirty="0">
                          <a:effectLst/>
                          <a:latin typeface="Arial" panose="020B0604020202020204" pitchFamily="34" charset="0"/>
                          <a:cs typeface="Arial" panose="020B0604020202020204" pitchFamily="34" charset="0"/>
                        </a:rPr>
                        <a:t>Remain largely unmoderated</a:t>
                      </a:r>
                      <a:endParaRPr lang="en-US" sz="15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54808" marR="54808" marT="54808" marB="54808">
                    <a:solidFill>
                      <a:schemeClr val="bg2">
                        <a:lumMod val="20000"/>
                        <a:lumOff val="80000"/>
                      </a:schemeClr>
                    </a:solidFill>
                  </a:tcPr>
                </a:tc>
                <a:tc>
                  <a:txBody>
                    <a:bodyPr/>
                    <a:lstStyle/>
                    <a:p>
                      <a:pPr marL="0" marR="0">
                        <a:lnSpc>
                          <a:spcPct val="115000"/>
                        </a:lnSpc>
                        <a:spcBef>
                          <a:spcPts val="0"/>
                        </a:spcBef>
                        <a:spcAft>
                          <a:spcPts val="0"/>
                        </a:spcAft>
                        <a:tabLst>
                          <a:tab pos="107950" algn="l"/>
                          <a:tab pos="215900" algn="l"/>
                          <a:tab pos="323850" algn="l"/>
                          <a:tab pos="431800" algn="l"/>
                        </a:tabLst>
                      </a:pPr>
                      <a:r>
                        <a:rPr lang="en-GB" sz="1500" b="1" dirty="0">
                          <a:solidFill>
                            <a:srgbClr val="7030A0"/>
                          </a:solidFill>
                          <a:effectLst/>
                          <a:latin typeface="Arial" panose="020B0604020202020204" pitchFamily="34" charset="0"/>
                          <a:cs typeface="Arial" panose="020B0604020202020204" pitchFamily="34" charset="0"/>
                        </a:rPr>
                        <a:t>Assistive technologies or environmental modifications are necessary</a:t>
                      </a:r>
                      <a:endParaRPr lang="en-US" sz="1500" b="1" dirty="0">
                        <a:solidFill>
                          <a:srgbClr val="7030A0"/>
                        </a:solidFill>
                        <a:effectLst/>
                        <a:latin typeface="Arial" panose="020B0604020202020204" pitchFamily="34" charset="0"/>
                        <a:ea typeface="Times New Roman" panose="02020603050405020304" pitchFamily="18" charset="0"/>
                        <a:cs typeface="Arial" panose="020B0604020202020204" pitchFamily="34" charset="0"/>
                      </a:endParaRPr>
                    </a:p>
                  </a:txBody>
                  <a:tcPr marL="54808" marR="54808" marT="54808" marB="54808">
                    <a:solidFill>
                      <a:schemeClr val="bg2">
                        <a:lumMod val="40000"/>
                        <a:lumOff val="60000"/>
                      </a:schemeClr>
                    </a:solidFill>
                  </a:tcPr>
                </a:tc>
                <a:tc>
                  <a:txBody>
                    <a:bodyPr/>
                    <a:lstStyle/>
                    <a:p>
                      <a:pPr marL="0" marR="0">
                        <a:lnSpc>
                          <a:spcPct val="115000"/>
                        </a:lnSpc>
                        <a:spcBef>
                          <a:spcPts val="0"/>
                        </a:spcBef>
                        <a:spcAft>
                          <a:spcPts val="0"/>
                        </a:spcAft>
                        <a:tabLst>
                          <a:tab pos="107950" algn="l"/>
                          <a:tab pos="215900" algn="l"/>
                          <a:tab pos="323850" algn="l"/>
                          <a:tab pos="431800" algn="l"/>
                        </a:tabLst>
                      </a:pPr>
                      <a:r>
                        <a:rPr lang="en-GB" sz="1500" b="0" dirty="0">
                          <a:effectLst/>
                          <a:latin typeface="Arial" panose="020B0604020202020204" pitchFamily="34" charset="0"/>
                          <a:cs typeface="Arial" panose="020B0604020202020204" pitchFamily="34" charset="0"/>
                        </a:rPr>
                        <a:t>Equity</a:t>
                      </a:r>
                      <a:r>
                        <a:rPr lang="en-GB" sz="1500" b="0" baseline="0" dirty="0">
                          <a:effectLst/>
                          <a:latin typeface="Arial" panose="020B0604020202020204" pitchFamily="34" charset="0"/>
                          <a:cs typeface="Arial" panose="020B0604020202020204" pitchFamily="34" charset="0"/>
                        </a:rPr>
                        <a:t> and social participation </a:t>
                      </a:r>
                      <a:r>
                        <a:rPr lang="en-GB" sz="1500" b="0" dirty="0">
                          <a:effectLst/>
                          <a:latin typeface="Arial" panose="020B0604020202020204" pitchFamily="34" charset="0"/>
                          <a:cs typeface="Arial" panose="020B0604020202020204" pitchFamily="34" charset="0"/>
                        </a:rPr>
                        <a:t>are central considerations in all decisions</a:t>
                      </a:r>
                      <a:endParaRPr lang="en-US" sz="15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54808" marR="54808" marT="54808" marB="54808">
                    <a:solidFill>
                      <a:schemeClr val="bg2">
                        <a:lumMod val="60000"/>
                        <a:lumOff val="40000"/>
                      </a:schemeClr>
                    </a:solidFill>
                  </a:tcPr>
                </a:tc>
                <a:extLst>
                  <a:ext uri="{0D108BD9-81ED-4DB2-BD59-A6C34878D82A}">
                    <a16:rowId xmlns:a16="http://schemas.microsoft.com/office/drawing/2014/main" val="3191504430"/>
                  </a:ext>
                </a:extLst>
              </a:tr>
              <a:tr h="1080468">
                <a:tc>
                  <a:txBody>
                    <a:bodyPr/>
                    <a:lstStyle/>
                    <a:p>
                      <a:pPr marL="0" marR="0">
                        <a:lnSpc>
                          <a:spcPct val="115000"/>
                        </a:lnSpc>
                        <a:spcBef>
                          <a:spcPts val="0"/>
                        </a:spcBef>
                        <a:spcAft>
                          <a:spcPts val="0"/>
                        </a:spcAft>
                        <a:tabLst>
                          <a:tab pos="107950" algn="l"/>
                          <a:tab pos="215900" algn="l"/>
                          <a:tab pos="323850" algn="l"/>
                          <a:tab pos="431800" algn="l"/>
                        </a:tabLst>
                      </a:pPr>
                      <a:r>
                        <a:rPr lang="en-GB" sz="1500" b="1" dirty="0">
                          <a:effectLst/>
                          <a:latin typeface="Arial" panose="020B0604020202020204" pitchFamily="34" charset="0"/>
                          <a:cs typeface="Arial" panose="020B0604020202020204" pitchFamily="34" charset="0"/>
                        </a:rPr>
                        <a:t>Institutional Structures </a:t>
                      </a:r>
                      <a:endParaRPr lang="en-US" sz="15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54808" marR="54808" marT="54808" marB="54808">
                    <a:solidFill>
                      <a:schemeClr val="bg1"/>
                    </a:solidFill>
                  </a:tcPr>
                </a:tc>
                <a:tc>
                  <a:txBody>
                    <a:bodyPr/>
                    <a:lstStyle/>
                    <a:p>
                      <a:pPr marL="0" marR="0">
                        <a:lnSpc>
                          <a:spcPct val="115000"/>
                        </a:lnSpc>
                        <a:spcBef>
                          <a:spcPts val="0"/>
                        </a:spcBef>
                        <a:spcAft>
                          <a:spcPts val="0"/>
                        </a:spcAft>
                        <a:tabLst>
                          <a:tab pos="107950" algn="l"/>
                          <a:tab pos="215900" algn="l"/>
                          <a:tab pos="323850" algn="l"/>
                          <a:tab pos="431800" algn="l"/>
                        </a:tabLst>
                      </a:pPr>
                      <a:r>
                        <a:rPr lang="en-GB" sz="1500" b="0" dirty="0">
                          <a:effectLst/>
                          <a:latin typeface="Arial" panose="020B0604020202020204" pitchFamily="34" charset="0"/>
                          <a:cs typeface="Arial" panose="020B0604020202020204" pitchFamily="34" charset="0"/>
                        </a:rPr>
                        <a:t>Not equipped to have a meaningful influence</a:t>
                      </a:r>
                      <a:endParaRPr lang="en-US" sz="15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54808" marR="54808" marT="54808" marB="54808">
                    <a:solidFill>
                      <a:schemeClr val="bg2">
                        <a:lumMod val="20000"/>
                        <a:lumOff val="80000"/>
                      </a:schemeClr>
                    </a:solidFill>
                  </a:tcPr>
                </a:tc>
                <a:tc>
                  <a:txBody>
                    <a:bodyPr/>
                    <a:lstStyle/>
                    <a:p>
                      <a:pPr marL="0" marR="0">
                        <a:lnSpc>
                          <a:spcPct val="115000"/>
                        </a:lnSpc>
                        <a:spcBef>
                          <a:spcPts val="0"/>
                        </a:spcBef>
                        <a:spcAft>
                          <a:spcPts val="0"/>
                        </a:spcAft>
                        <a:tabLst>
                          <a:tab pos="107950" algn="l"/>
                          <a:tab pos="215900" algn="l"/>
                          <a:tab pos="323850" algn="l"/>
                          <a:tab pos="431800" algn="l"/>
                        </a:tabLst>
                      </a:pPr>
                      <a:r>
                        <a:rPr lang="en-GB" sz="1500" b="0" dirty="0">
                          <a:effectLst/>
                          <a:latin typeface="Arial" panose="020B0604020202020204" pitchFamily="34" charset="0"/>
                          <a:cs typeface="Arial" panose="020B0604020202020204" pitchFamily="34" charset="0"/>
                        </a:rPr>
                        <a:t>High reliance on advocacy organizations</a:t>
                      </a:r>
                      <a:endParaRPr lang="en-US" sz="15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54808" marR="54808" marT="54808" marB="54808">
                    <a:solidFill>
                      <a:schemeClr val="bg2">
                        <a:lumMod val="40000"/>
                        <a:lumOff val="60000"/>
                      </a:schemeClr>
                    </a:solidFill>
                  </a:tcPr>
                </a:tc>
                <a:tc>
                  <a:txBody>
                    <a:bodyPr/>
                    <a:lstStyle/>
                    <a:p>
                      <a:pPr marL="0" marR="0">
                        <a:lnSpc>
                          <a:spcPct val="115000"/>
                        </a:lnSpc>
                        <a:spcBef>
                          <a:spcPts val="0"/>
                        </a:spcBef>
                        <a:spcAft>
                          <a:spcPts val="0"/>
                        </a:spcAft>
                        <a:tabLst>
                          <a:tab pos="107950" algn="l"/>
                          <a:tab pos="215900" algn="l"/>
                          <a:tab pos="323850" algn="l"/>
                          <a:tab pos="431800" algn="l"/>
                        </a:tabLst>
                      </a:pPr>
                      <a:r>
                        <a:rPr lang="en-GB" sz="1500" b="1" dirty="0">
                          <a:solidFill>
                            <a:srgbClr val="7030A0"/>
                          </a:solidFill>
                          <a:effectLst/>
                          <a:latin typeface="Arial" panose="020B0604020202020204" pitchFamily="34" charset="0"/>
                          <a:cs typeface="Arial" panose="020B0604020202020204" pitchFamily="34" charset="0"/>
                        </a:rPr>
                        <a:t>Principles of equity are integrated into all policies</a:t>
                      </a:r>
                      <a:r>
                        <a:rPr lang="en-GB" sz="1500" b="1" baseline="0" dirty="0">
                          <a:solidFill>
                            <a:srgbClr val="7030A0"/>
                          </a:solidFill>
                          <a:effectLst/>
                          <a:latin typeface="Arial" panose="020B0604020202020204" pitchFamily="34" charset="0"/>
                          <a:cs typeface="Arial" panose="020B0604020202020204" pitchFamily="34" charset="0"/>
                        </a:rPr>
                        <a:t> </a:t>
                      </a:r>
                      <a:r>
                        <a:rPr lang="en-GB" sz="1500" b="1" dirty="0">
                          <a:solidFill>
                            <a:srgbClr val="7030A0"/>
                          </a:solidFill>
                          <a:effectLst/>
                          <a:latin typeface="Arial" panose="020B0604020202020204" pitchFamily="34" charset="0"/>
                          <a:cs typeface="Arial" panose="020B0604020202020204" pitchFamily="34" charset="0"/>
                        </a:rPr>
                        <a:t>and programs</a:t>
                      </a:r>
                      <a:endParaRPr lang="en-US" sz="1500" b="1" dirty="0">
                        <a:solidFill>
                          <a:srgbClr val="7030A0"/>
                        </a:solidFill>
                        <a:effectLst/>
                        <a:latin typeface="Arial" panose="020B0604020202020204" pitchFamily="34" charset="0"/>
                        <a:ea typeface="Times New Roman" panose="02020603050405020304" pitchFamily="18" charset="0"/>
                        <a:cs typeface="Arial" panose="020B0604020202020204" pitchFamily="34" charset="0"/>
                      </a:endParaRPr>
                    </a:p>
                  </a:txBody>
                  <a:tcPr marL="54808" marR="54808" marT="54808" marB="54808">
                    <a:solidFill>
                      <a:schemeClr val="bg2">
                        <a:lumMod val="60000"/>
                        <a:lumOff val="40000"/>
                      </a:schemeClr>
                    </a:solidFill>
                  </a:tcPr>
                </a:tc>
                <a:extLst>
                  <a:ext uri="{0D108BD9-81ED-4DB2-BD59-A6C34878D82A}">
                    <a16:rowId xmlns:a16="http://schemas.microsoft.com/office/drawing/2014/main" val="3204790131"/>
                  </a:ext>
                </a:extLst>
              </a:tr>
            </a:tbl>
          </a:graphicData>
        </a:graphic>
      </p:graphicFrame>
      <p:sp>
        <p:nvSpPr>
          <p:cNvPr id="6" name="Slide Number Placeholder 5"/>
          <p:cNvSpPr>
            <a:spLocks noGrp="1"/>
          </p:cNvSpPr>
          <p:nvPr>
            <p:ph type="sldNum" sz="quarter" idx="4"/>
          </p:nvPr>
        </p:nvSpPr>
        <p:spPr/>
        <p:txBody>
          <a:bodyPr/>
          <a:lstStyle/>
          <a:p>
            <a:fld id="{401CF334-2D5C-4859-84A6-CA7E6E43FAEB}" type="slidenum">
              <a:rPr lang="en-US" smtClean="0"/>
              <a:pPr/>
              <a:t>19</a:t>
            </a:fld>
            <a:endParaRPr lang="en-US" dirty="0"/>
          </a:p>
        </p:txBody>
      </p:sp>
      <p:sp>
        <p:nvSpPr>
          <p:cNvPr id="7" name="Title 4"/>
          <p:cNvSpPr txBox="1">
            <a:spLocks/>
          </p:cNvSpPr>
          <p:nvPr/>
        </p:nvSpPr>
        <p:spPr>
          <a:xfrm>
            <a:off x="0" y="0"/>
            <a:ext cx="9144000" cy="914400"/>
          </a:xfrm>
          <a:prstGeom prst="rect">
            <a:avLst/>
          </a:prstGeom>
        </p:spPr>
        <p:txBody>
          <a:bodyPr bIns="91440" anchor="b" anchorCtr="0">
            <a:normAutofit/>
          </a:bodyPr>
          <a:lstStyle>
            <a:lvl1pPr algn="l" rtl="0" eaLnBrk="1" latinLnBrk="0" hangingPunct="1">
              <a:spcBef>
                <a:spcPct val="0"/>
              </a:spcBef>
              <a:buNone/>
              <a:defRPr kumimoji="0" sz="3000" kern="1200">
                <a:solidFill>
                  <a:schemeClr val="tx2"/>
                </a:solidFill>
                <a:latin typeface="+mj-lt"/>
                <a:ea typeface="+mj-ea"/>
                <a:cs typeface="+mj-cs"/>
              </a:defRPr>
            </a:lvl1pPr>
          </a:lstStyle>
          <a:p>
            <a:pPr indent="914400"/>
            <a:r>
              <a:rPr lang="en-US" dirty="0">
                <a:latin typeface="Arial" panose="020B0604020202020204" pitchFamily="34" charset="0"/>
                <a:cs typeface="Arial" panose="020B0604020202020204" pitchFamily="34" charset="0"/>
              </a:rPr>
              <a:t>Expanded ladder of sanitation</a:t>
            </a:r>
          </a:p>
        </p:txBody>
      </p:sp>
    </p:spTree>
    <p:extLst>
      <p:ext uri="{BB962C8B-B14F-4D97-AF65-F5344CB8AC3E}">
        <p14:creationId xmlns:p14="http://schemas.microsoft.com/office/powerpoint/2010/main" val="42700350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85800" y="1261932"/>
            <a:ext cx="7772400" cy="4572000"/>
          </a:xfrm>
        </p:spPr>
        <p:txBody>
          <a:bodyPr>
            <a:normAutofit/>
          </a:bodyPr>
          <a:lstStyle/>
          <a:p>
            <a:pPr>
              <a:buClr>
                <a:srgbClr val="021A9B"/>
              </a:buClr>
              <a:buSzPct val="100000"/>
              <a:buFont typeface="Arial" panose="020B0604020202020204" pitchFamily="34" charset="0"/>
              <a:buChar char="•"/>
            </a:pPr>
            <a:r>
              <a:rPr lang="en-US" sz="2000" dirty="0">
                <a:latin typeface="Arial" panose="020B0604020202020204" pitchFamily="34" charset="0"/>
                <a:cs typeface="Arial" panose="020B0604020202020204" pitchFamily="34" charset="0"/>
              </a:rPr>
              <a:t>Background</a:t>
            </a:r>
          </a:p>
          <a:p>
            <a:pPr>
              <a:buClr>
                <a:srgbClr val="021A9B"/>
              </a:buClr>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a:buClr>
                <a:srgbClr val="021A9B"/>
              </a:buClr>
              <a:buSzPct val="100000"/>
              <a:buFont typeface="Arial" panose="020B0604020202020204" pitchFamily="34" charset="0"/>
              <a:buChar char="•"/>
            </a:pPr>
            <a:r>
              <a:rPr lang="en-US" sz="2000" dirty="0">
                <a:latin typeface="Arial" panose="020B0604020202020204" pitchFamily="34" charset="0"/>
                <a:cs typeface="Arial" panose="020B0604020202020204" pitchFamily="34" charset="0"/>
              </a:rPr>
              <a:t>Use of Assistive Technologies</a:t>
            </a:r>
          </a:p>
          <a:p>
            <a:pPr>
              <a:buClr>
                <a:srgbClr val="021A9B"/>
              </a:buClr>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a:buClr>
                <a:srgbClr val="021A9B"/>
              </a:buClr>
              <a:buSzPct val="100000"/>
              <a:buFont typeface="Arial" panose="020B0604020202020204" pitchFamily="34" charset="0"/>
              <a:buChar char="•"/>
            </a:pPr>
            <a:r>
              <a:rPr lang="en-US" sz="2000" dirty="0">
                <a:latin typeface="Arial" panose="020B0604020202020204" pitchFamily="34" charset="0"/>
                <a:cs typeface="Arial" panose="020B0604020202020204" pitchFamily="34" charset="0"/>
              </a:rPr>
              <a:t>Sanitation-for-all Framework</a:t>
            </a:r>
          </a:p>
          <a:p>
            <a:pPr>
              <a:buFont typeface="Arial" panose="020B0604020202020204" pitchFamily="34" charset="0"/>
              <a:buChar char="•"/>
            </a:pPr>
            <a:endParaRPr lang="en-US" sz="2000" dirty="0"/>
          </a:p>
        </p:txBody>
      </p:sp>
      <p:sp>
        <p:nvSpPr>
          <p:cNvPr id="4" name="Title 3"/>
          <p:cNvSpPr>
            <a:spLocks noGrp="1"/>
          </p:cNvSpPr>
          <p:nvPr>
            <p:ph type="title"/>
          </p:nvPr>
        </p:nvSpPr>
        <p:spPr>
          <a:xfrm>
            <a:off x="0" y="-1"/>
            <a:ext cx="9144000" cy="914400"/>
          </a:xfrm>
        </p:spPr>
        <p:txBody>
          <a:bodyPr/>
          <a:lstStyle/>
          <a:p>
            <a:pPr marL="914400"/>
            <a:r>
              <a:rPr lang="en-US" dirty="0">
                <a:latin typeface="Arial" panose="020B0604020202020204" pitchFamily="34" charset="0"/>
                <a:cs typeface="Arial" panose="020B0604020202020204" pitchFamily="34" charset="0"/>
              </a:rPr>
              <a:t>Outline</a:t>
            </a:r>
          </a:p>
        </p:txBody>
      </p:sp>
      <p:sp>
        <p:nvSpPr>
          <p:cNvPr id="6" name="Slide Number Placeholder 5"/>
          <p:cNvSpPr>
            <a:spLocks noGrp="1"/>
          </p:cNvSpPr>
          <p:nvPr>
            <p:ph type="sldNum" sz="quarter" idx="4"/>
          </p:nvPr>
        </p:nvSpPr>
        <p:spPr/>
        <p:txBody>
          <a:bodyPr/>
          <a:lstStyle/>
          <a:p>
            <a:fld id="{401CF334-2D5C-4859-84A6-CA7E6E43FAEB}" type="slidenum">
              <a:rPr lang="en-US" smtClean="0"/>
              <a:pPr/>
              <a:t>2</a:t>
            </a:fld>
            <a:endParaRPr lang="en-US" dirty="0"/>
          </a:p>
        </p:txBody>
      </p:sp>
    </p:spTree>
    <p:extLst>
      <p:ext uri="{BB962C8B-B14F-4D97-AF65-F5344CB8AC3E}">
        <p14:creationId xmlns:p14="http://schemas.microsoft.com/office/powerpoint/2010/main" val="9615382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948520" y="1261933"/>
            <a:ext cx="7772400" cy="4572000"/>
          </a:xfrm>
        </p:spPr>
        <p:txBody>
          <a:bodyPr/>
          <a:lstStyle/>
          <a:p>
            <a:pPr algn="just" eaLnBrk="0" fontAlgn="base" hangingPunct="0">
              <a:spcBef>
                <a:spcPct val="0"/>
              </a:spcBef>
              <a:spcAft>
                <a:spcPct val="0"/>
              </a:spcAft>
              <a:buClr>
                <a:srgbClr val="041A9B"/>
              </a:buClr>
              <a:buSzTx/>
              <a:buFont typeface="Arial" panose="020B0604020202020204" pitchFamily="34" charset="0"/>
              <a:buChar char="•"/>
              <a:tabLst>
                <a:tab pos="107950" algn="l"/>
                <a:tab pos="179388" algn="l"/>
                <a:tab pos="288925" algn="l"/>
                <a:tab pos="360363" algn="l"/>
                <a:tab pos="720725" algn="l"/>
                <a:tab pos="1079500" algn="l"/>
                <a:tab pos="1439863" algn="l"/>
                <a:tab pos="1800225" algn="l"/>
                <a:tab pos="2160588" algn="l"/>
                <a:tab pos="2520950" algn="l"/>
                <a:tab pos="2879725" algn="l"/>
                <a:tab pos="3240088" algn="l"/>
                <a:tab pos="3600450" algn="l"/>
                <a:tab pos="3960813" algn="l"/>
                <a:tab pos="4321175" algn="l"/>
                <a:tab pos="4679950" algn="l"/>
                <a:tab pos="5040313" algn="l"/>
                <a:tab pos="5400675" algn="l"/>
                <a:tab pos="5761038" algn="l"/>
              </a:tabLst>
            </a:pPr>
            <a:r>
              <a:rPr lang="en-US" sz="2000" dirty="0">
                <a:latin typeface="Arial" panose="020B0604020202020204" pitchFamily="34" charset="0"/>
                <a:ea typeface="Arial" panose="020B0604020202020204" pitchFamily="34" charset="0"/>
              </a:rPr>
              <a:t>Extend the framework to other marginalized populations, pregnant women, older adults</a:t>
            </a:r>
          </a:p>
          <a:p>
            <a:pPr marL="0" indent="0" algn="just" eaLnBrk="0" fontAlgn="base" hangingPunct="0">
              <a:spcBef>
                <a:spcPct val="0"/>
              </a:spcBef>
              <a:spcAft>
                <a:spcPct val="0"/>
              </a:spcAft>
              <a:buClr>
                <a:srgbClr val="041A9B"/>
              </a:buClr>
              <a:buSzTx/>
              <a:buNone/>
              <a:tabLst>
                <a:tab pos="107950" algn="l"/>
                <a:tab pos="179388" algn="l"/>
                <a:tab pos="288925" algn="l"/>
                <a:tab pos="360363" algn="l"/>
                <a:tab pos="720725" algn="l"/>
                <a:tab pos="1079500" algn="l"/>
                <a:tab pos="1439863" algn="l"/>
                <a:tab pos="1800225" algn="l"/>
                <a:tab pos="2160588" algn="l"/>
                <a:tab pos="2520950" algn="l"/>
                <a:tab pos="2879725" algn="l"/>
                <a:tab pos="3240088" algn="l"/>
                <a:tab pos="3600450" algn="l"/>
                <a:tab pos="3960813" algn="l"/>
                <a:tab pos="4321175" algn="l"/>
                <a:tab pos="4679950" algn="l"/>
                <a:tab pos="5040313" algn="l"/>
                <a:tab pos="5400675" algn="l"/>
                <a:tab pos="5761038" algn="l"/>
              </a:tabLst>
            </a:pPr>
            <a:endParaRPr lang="en-US" sz="2000" dirty="0">
              <a:latin typeface="Arial" panose="020B0604020202020204" pitchFamily="34" charset="0"/>
              <a:ea typeface="Arial" panose="020B0604020202020204" pitchFamily="34" charset="0"/>
            </a:endParaRPr>
          </a:p>
          <a:p>
            <a:pPr algn="just" eaLnBrk="0" fontAlgn="base" hangingPunct="0">
              <a:spcBef>
                <a:spcPct val="0"/>
              </a:spcBef>
              <a:spcAft>
                <a:spcPct val="0"/>
              </a:spcAft>
              <a:buClr>
                <a:srgbClr val="041A9B"/>
              </a:buClr>
              <a:buSzTx/>
              <a:buFont typeface="Arial" panose="020B0604020202020204" pitchFamily="34" charset="0"/>
              <a:buChar char="•"/>
              <a:tabLst>
                <a:tab pos="107950" algn="l"/>
                <a:tab pos="179388" algn="l"/>
                <a:tab pos="288925" algn="l"/>
                <a:tab pos="360363" algn="l"/>
                <a:tab pos="720725" algn="l"/>
                <a:tab pos="1079500" algn="l"/>
                <a:tab pos="1439863" algn="l"/>
                <a:tab pos="1800225" algn="l"/>
                <a:tab pos="2160588" algn="l"/>
                <a:tab pos="2520950" algn="l"/>
                <a:tab pos="2879725" algn="l"/>
                <a:tab pos="3240088" algn="l"/>
                <a:tab pos="3600450" algn="l"/>
                <a:tab pos="3960813" algn="l"/>
                <a:tab pos="4321175" algn="l"/>
                <a:tab pos="4679950" algn="l"/>
                <a:tab pos="5040313" algn="l"/>
                <a:tab pos="5400675" algn="l"/>
                <a:tab pos="5761038" algn="l"/>
              </a:tabLst>
            </a:pPr>
            <a:r>
              <a:rPr lang="en-US" sz="2000" dirty="0">
                <a:latin typeface="Arial" panose="020B0604020202020204" pitchFamily="34" charset="0"/>
                <a:ea typeface="Arial" panose="020B0604020202020204" pitchFamily="34" charset="0"/>
              </a:rPr>
              <a:t>Increase participation of government bodies, advocacy organizations</a:t>
            </a:r>
          </a:p>
          <a:p>
            <a:pPr marL="0" indent="0" algn="just" eaLnBrk="0" fontAlgn="base" hangingPunct="0">
              <a:spcBef>
                <a:spcPct val="0"/>
              </a:spcBef>
              <a:spcAft>
                <a:spcPct val="0"/>
              </a:spcAft>
              <a:buClr>
                <a:srgbClr val="041A9B"/>
              </a:buClr>
              <a:buSzTx/>
              <a:buNone/>
              <a:tabLst>
                <a:tab pos="107950" algn="l"/>
                <a:tab pos="179388" algn="l"/>
                <a:tab pos="288925" algn="l"/>
                <a:tab pos="360363" algn="l"/>
                <a:tab pos="720725" algn="l"/>
                <a:tab pos="1079500" algn="l"/>
                <a:tab pos="1439863" algn="l"/>
                <a:tab pos="1800225" algn="l"/>
                <a:tab pos="2160588" algn="l"/>
                <a:tab pos="2520950" algn="l"/>
                <a:tab pos="2879725" algn="l"/>
                <a:tab pos="3240088" algn="l"/>
                <a:tab pos="3600450" algn="l"/>
                <a:tab pos="3960813" algn="l"/>
                <a:tab pos="4321175" algn="l"/>
                <a:tab pos="4679950" algn="l"/>
                <a:tab pos="5040313" algn="l"/>
                <a:tab pos="5400675" algn="l"/>
                <a:tab pos="5761038" algn="l"/>
              </a:tabLst>
            </a:pPr>
            <a:endParaRPr lang="en-US" sz="2000" dirty="0">
              <a:latin typeface="Arial" panose="020B0604020202020204" pitchFamily="34" charset="0"/>
              <a:ea typeface="Arial" panose="020B0604020202020204" pitchFamily="34" charset="0"/>
            </a:endParaRPr>
          </a:p>
          <a:p>
            <a:pPr algn="just" eaLnBrk="0" fontAlgn="base" hangingPunct="0">
              <a:spcBef>
                <a:spcPct val="0"/>
              </a:spcBef>
              <a:spcAft>
                <a:spcPct val="0"/>
              </a:spcAft>
              <a:buClr>
                <a:srgbClr val="041A9B"/>
              </a:buClr>
              <a:buSzTx/>
              <a:buFont typeface="Arial" panose="020B0604020202020204" pitchFamily="34" charset="0"/>
              <a:buChar char="•"/>
              <a:tabLst>
                <a:tab pos="107950" algn="l"/>
                <a:tab pos="179388" algn="l"/>
                <a:tab pos="288925" algn="l"/>
                <a:tab pos="360363" algn="l"/>
                <a:tab pos="720725" algn="l"/>
                <a:tab pos="1079500" algn="l"/>
                <a:tab pos="1439863" algn="l"/>
                <a:tab pos="1800225" algn="l"/>
                <a:tab pos="2160588" algn="l"/>
                <a:tab pos="2520950" algn="l"/>
                <a:tab pos="2879725" algn="l"/>
                <a:tab pos="3240088" algn="l"/>
                <a:tab pos="3600450" algn="l"/>
                <a:tab pos="3960813" algn="l"/>
                <a:tab pos="4321175" algn="l"/>
                <a:tab pos="4679950" algn="l"/>
                <a:tab pos="5040313" algn="l"/>
                <a:tab pos="5400675" algn="l"/>
                <a:tab pos="5761038" algn="l"/>
              </a:tabLst>
            </a:pPr>
            <a:r>
              <a:rPr lang="en-US" sz="2000" dirty="0">
                <a:latin typeface="Arial" panose="020B0604020202020204" pitchFamily="34" charset="0"/>
                <a:ea typeface="Arial" panose="020B0604020202020204" pitchFamily="34" charset="0"/>
              </a:rPr>
              <a:t>Inform on the agenda of these organizations to make a meaningful impact</a:t>
            </a:r>
          </a:p>
          <a:p>
            <a:endParaRPr lang="en-US" dirty="0"/>
          </a:p>
        </p:txBody>
      </p:sp>
      <p:sp>
        <p:nvSpPr>
          <p:cNvPr id="4" name="Slide Number Placeholder 3"/>
          <p:cNvSpPr>
            <a:spLocks noGrp="1"/>
          </p:cNvSpPr>
          <p:nvPr>
            <p:ph type="sldNum" sz="quarter" idx="4"/>
          </p:nvPr>
        </p:nvSpPr>
        <p:spPr/>
        <p:txBody>
          <a:bodyPr/>
          <a:lstStyle/>
          <a:p>
            <a:fld id="{401CF334-2D5C-4859-84A6-CA7E6E43FAEB}" type="slidenum">
              <a:rPr lang="en-US" smtClean="0"/>
              <a:pPr/>
              <a:t>20</a:t>
            </a:fld>
            <a:endParaRPr lang="en-US" dirty="0"/>
          </a:p>
        </p:txBody>
      </p:sp>
      <p:sp>
        <p:nvSpPr>
          <p:cNvPr id="5" name="Title 4"/>
          <p:cNvSpPr txBox="1">
            <a:spLocks/>
          </p:cNvSpPr>
          <p:nvPr/>
        </p:nvSpPr>
        <p:spPr>
          <a:xfrm>
            <a:off x="0" y="0"/>
            <a:ext cx="9144000" cy="914400"/>
          </a:xfrm>
          <a:prstGeom prst="rect">
            <a:avLst/>
          </a:prstGeom>
        </p:spPr>
        <p:txBody>
          <a:bodyPr bIns="91440" anchor="b" anchorCtr="0">
            <a:normAutofit/>
          </a:bodyPr>
          <a:lstStyle>
            <a:lvl1pPr algn="l" rtl="0" eaLnBrk="1" latinLnBrk="0" hangingPunct="1">
              <a:spcBef>
                <a:spcPct val="0"/>
              </a:spcBef>
              <a:buNone/>
              <a:defRPr kumimoji="0" sz="3000" kern="1200">
                <a:solidFill>
                  <a:schemeClr val="tx2"/>
                </a:solidFill>
                <a:latin typeface="+mj-lt"/>
                <a:ea typeface="+mj-ea"/>
                <a:cs typeface="+mj-cs"/>
              </a:defRPr>
            </a:lvl1pPr>
          </a:lstStyle>
          <a:p>
            <a:pPr indent="914400"/>
            <a:r>
              <a:rPr lang="en-US" dirty="0">
                <a:latin typeface="Arial" panose="020B0604020202020204" pitchFamily="34" charset="0"/>
                <a:cs typeface="Arial" panose="020B0604020202020204" pitchFamily="34" charset="0"/>
              </a:rPr>
              <a:t>Next steps</a:t>
            </a:r>
          </a:p>
        </p:txBody>
      </p:sp>
    </p:spTree>
    <p:extLst>
      <p:ext uri="{BB962C8B-B14F-4D97-AF65-F5344CB8AC3E}">
        <p14:creationId xmlns:p14="http://schemas.microsoft.com/office/powerpoint/2010/main" val="29713216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914400" y="1133896"/>
            <a:ext cx="7772400" cy="4572000"/>
          </a:xfrm>
        </p:spPr>
        <p:txBody>
          <a:bodyPr vert="horz" anchor="t">
            <a:normAutofit/>
          </a:bodyPr>
          <a:lstStyle/>
          <a:p>
            <a:pPr>
              <a:buClr>
                <a:srgbClr val="021A9B"/>
              </a:buClr>
              <a:buSzPct val="100000"/>
              <a:buFont typeface="Arial" panose="020B0604020202020204" pitchFamily="34" charset="0"/>
              <a:buChar char="•"/>
            </a:pPr>
            <a:r>
              <a:rPr lang="en-US" sz="1800" dirty="0">
                <a:latin typeface="Arial" panose="020B0604020202020204" pitchFamily="34" charset="0"/>
                <a:cs typeface="Arial" panose="020B0604020202020204" pitchFamily="34" charset="0"/>
              </a:rPr>
              <a:t>Department of Epidemiology and Environmental Health, University at Buffalo, The State University of New York</a:t>
            </a:r>
          </a:p>
          <a:p>
            <a:pPr>
              <a:buClr>
                <a:srgbClr val="021A9B"/>
              </a:buClr>
              <a:buSzPct val="100000"/>
              <a:buFont typeface="Arial" panose="020B0604020202020204" pitchFamily="34" charset="0"/>
              <a:buChar char="•"/>
            </a:pPr>
            <a:r>
              <a:rPr lang="en-US" sz="1800" dirty="0">
                <a:latin typeface="Arial"/>
              </a:rPr>
              <a:t>The Community for Global Health Equity, </a:t>
            </a:r>
            <a:r>
              <a:rPr lang="en-US" sz="1800" dirty="0">
                <a:latin typeface="Arial" charset="0"/>
              </a:rPr>
              <a:t>University at Buffalo, The State University of New York </a:t>
            </a:r>
          </a:p>
        </p:txBody>
      </p:sp>
      <p:sp>
        <p:nvSpPr>
          <p:cNvPr id="6" name="Slide Number Placeholder 5"/>
          <p:cNvSpPr>
            <a:spLocks noGrp="1"/>
          </p:cNvSpPr>
          <p:nvPr>
            <p:ph type="sldNum" sz="quarter" idx="4"/>
          </p:nvPr>
        </p:nvSpPr>
        <p:spPr/>
        <p:txBody>
          <a:bodyPr/>
          <a:lstStyle/>
          <a:p>
            <a:fld id="{401CF334-2D5C-4859-84A6-CA7E6E43FAEB}" type="slidenum">
              <a:rPr lang="en-US" smtClean="0"/>
              <a:pPr/>
              <a:t>21</a:t>
            </a:fld>
            <a:endParaRPr lang="en-US" dirty="0"/>
          </a:p>
        </p:txBody>
      </p:sp>
      <p:sp>
        <p:nvSpPr>
          <p:cNvPr id="5" name="Title 4"/>
          <p:cNvSpPr txBox="1">
            <a:spLocks/>
          </p:cNvSpPr>
          <p:nvPr/>
        </p:nvSpPr>
        <p:spPr>
          <a:xfrm>
            <a:off x="0" y="0"/>
            <a:ext cx="9144000" cy="914400"/>
          </a:xfrm>
          <a:prstGeom prst="rect">
            <a:avLst/>
          </a:prstGeom>
        </p:spPr>
        <p:txBody>
          <a:bodyPr bIns="91440" anchor="b" anchorCtr="0">
            <a:normAutofit/>
          </a:bodyPr>
          <a:lstStyle>
            <a:lvl1pPr algn="l" rtl="0" eaLnBrk="1" latinLnBrk="0" hangingPunct="1">
              <a:spcBef>
                <a:spcPct val="0"/>
              </a:spcBef>
              <a:buNone/>
              <a:defRPr kumimoji="0" sz="3000" kern="1200">
                <a:solidFill>
                  <a:schemeClr val="tx2"/>
                </a:solidFill>
                <a:latin typeface="+mj-lt"/>
                <a:ea typeface="+mj-ea"/>
                <a:cs typeface="+mj-cs"/>
              </a:defRPr>
            </a:lvl1pPr>
          </a:lstStyle>
          <a:p>
            <a:pPr indent="914400"/>
            <a:r>
              <a:rPr lang="en-US" dirty="0">
                <a:latin typeface="Arial" panose="020B0604020202020204" pitchFamily="34" charset="0"/>
                <a:cs typeface="Arial" panose="020B0604020202020204" pitchFamily="34" charset="0"/>
              </a:rPr>
              <a:t>Acknowledgements</a:t>
            </a:r>
          </a:p>
        </p:txBody>
      </p:sp>
    </p:spTree>
    <p:extLst>
      <p:ext uri="{BB962C8B-B14F-4D97-AF65-F5344CB8AC3E}">
        <p14:creationId xmlns:p14="http://schemas.microsoft.com/office/powerpoint/2010/main" val="12312727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141407" y="2545891"/>
            <a:ext cx="7772400" cy="1143000"/>
          </a:xfrm>
        </p:spPr>
        <p:txBody>
          <a:bodyPr/>
          <a:lstStyle/>
          <a:p>
            <a:r>
              <a:rPr lang="en-US" dirty="0"/>
              <a:t>Thank You!</a:t>
            </a:r>
          </a:p>
        </p:txBody>
      </p:sp>
      <p:sp>
        <p:nvSpPr>
          <p:cNvPr id="4" name="Slide Number Placeholder 3"/>
          <p:cNvSpPr>
            <a:spLocks noGrp="1"/>
          </p:cNvSpPr>
          <p:nvPr>
            <p:ph type="sldNum" sz="quarter" idx="4"/>
          </p:nvPr>
        </p:nvSpPr>
        <p:spPr/>
        <p:txBody>
          <a:bodyPr/>
          <a:lstStyle/>
          <a:p>
            <a:fld id="{401CF334-2D5C-4859-84A6-CA7E6E43FAEB}" type="slidenum">
              <a:rPr lang="en-US" smtClean="0"/>
              <a:pPr/>
              <a:t>22</a:t>
            </a:fld>
            <a:endParaRPr lang="en-US" dirty="0"/>
          </a:p>
        </p:txBody>
      </p:sp>
    </p:spTree>
    <p:extLst>
      <p:ext uri="{BB962C8B-B14F-4D97-AF65-F5344CB8AC3E}">
        <p14:creationId xmlns:p14="http://schemas.microsoft.com/office/powerpoint/2010/main" val="15443232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14400" y="1202136"/>
            <a:ext cx="7772400" cy="4572000"/>
          </a:xfrm>
        </p:spPr>
        <p:txBody>
          <a:bodyPr/>
          <a:lstStyle/>
          <a:p>
            <a:pPr algn="just">
              <a:buClr>
                <a:srgbClr val="021A9B"/>
              </a:buClr>
            </a:pPr>
            <a:r>
              <a:rPr lang="en-US" sz="1600" dirty="0">
                <a:latin typeface="Arial" panose="020B0604020202020204" pitchFamily="34" charset="0"/>
                <a:cs typeface="Arial" panose="020B0604020202020204" pitchFamily="34" charset="0"/>
              </a:rPr>
              <a:t>ATIA, A. T. I. A. 2016. </a:t>
            </a:r>
            <a:r>
              <a:rPr lang="en-US" sz="1600" i="1" dirty="0">
                <a:latin typeface="Arial" panose="020B0604020202020204" pitchFamily="34" charset="0"/>
                <a:cs typeface="Arial" panose="020B0604020202020204" pitchFamily="34" charset="0"/>
              </a:rPr>
              <a:t>What is Assistive Technology? </a:t>
            </a:r>
            <a:r>
              <a:rPr lang="en-US" sz="1600" dirty="0">
                <a:latin typeface="Arial" panose="020B0604020202020204" pitchFamily="34" charset="0"/>
                <a:cs typeface="Arial" panose="020B0604020202020204" pitchFamily="34" charset="0"/>
              </a:rPr>
              <a:t>[Online]. Chicago, IL, USA. Available: </a:t>
            </a:r>
            <a:r>
              <a:rPr lang="en-US" sz="1600" u="sng" dirty="0">
                <a:latin typeface="Arial" panose="020B0604020202020204" pitchFamily="34" charset="0"/>
                <a:cs typeface="Arial" panose="020B0604020202020204" pitchFamily="34" charset="0"/>
                <a:hlinkClick r:id="rId2"/>
              </a:rPr>
              <a:t>http://www.atia.org/i4a/pages/index.cfm?pageid=3859</a:t>
            </a:r>
            <a:r>
              <a:rPr lang="en-US" sz="1600" dirty="0">
                <a:latin typeface="Arial" panose="020B0604020202020204" pitchFamily="34" charset="0"/>
                <a:cs typeface="Arial" panose="020B0604020202020204" pitchFamily="34" charset="0"/>
              </a:rPr>
              <a:t> 2016.</a:t>
            </a:r>
          </a:p>
          <a:p>
            <a:pPr algn="just">
              <a:buClr>
                <a:srgbClr val="021A9B"/>
              </a:buClr>
            </a:pPr>
            <a:r>
              <a:rPr lang="en-US" sz="1600" dirty="0">
                <a:latin typeface="Arial" panose="020B0604020202020204" pitchFamily="34" charset="0"/>
                <a:cs typeface="Arial" panose="020B0604020202020204" pitchFamily="34" charset="0"/>
              </a:rPr>
              <a:t>Magrath, M. T. a. P. (2006). WaterAid (Ethiopia) - Briefing note - 9 Equal access for all - 2: WaterAid.</a:t>
            </a:r>
          </a:p>
          <a:p>
            <a:pPr algn="just">
              <a:buClr>
                <a:srgbClr val="021A9B"/>
              </a:buClr>
            </a:pPr>
            <a:r>
              <a:rPr lang="en-US" sz="1600" dirty="0">
                <a:latin typeface="Arial" panose="020B0604020202020204" pitchFamily="34" charset="0"/>
                <a:cs typeface="Arial" panose="020B0604020202020204" pitchFamily="34" charset="0"/>
              </a:rPr>
              <a:t>Pradhan, A., &amp; Jones, O. (2008). Creating user-friendly water and sanitation services for the disabled: The experience of WaterAid Nepal and its partners. </a:t>
            </a:r>
            <a:r>
              <a:rPr lang="en-US" sz="1600" i="1" dirty="0">
                <a:latin typeface="Arial" panose="020B0604020202020204" pitchFamily="34" charset="0"/>
                <a:cs typeface="Arial" panose="020B0604020202020204" pitchFamily="34" charset="0"/>
              </a:rPr>
              <a:t>Construction</a:t>
            </a:r>
            <a:r>
              <a:rPr lang="en-US" sz="1600" dirty="0">
                <a:latin typeface="Arial" panose="020B0604020202020204" pitchFamily="34" charset="0"/>
                <a:cs typeface="Arial" panose="020B0604020202020204" pitchFamily="34" charset="0"/>
              </a:rPr>
              <a:t>. </a:t>
            </a:r>
          </a:p>
          <a:p>
            <a:pPr algn="just">
              <a:buClr>
                <a:srgbClr val="021A9B"/>
              </a:buClr>
            </a:pPr>
            <a:r>
              <a:rPr lang="en-US" sz="1600" dirty="0">
                <a:latin typeface="Arial" panose="020B0604020202020204" pitchFamily="34" charset="0"/>
                <a:cs typeface="Arial" panose="020B0604020202020204" pitchFamily="34" charset="0"/>
              </a:rPr>
              <a:t>WHO. (2011). World report on disability. </a:t>
            </a:r>
          </a:p>
          <a:p>
            <a:pPr algn="just">
              <a:buClr>
                <a:srgbClr val="021A9B"/>
              </a:buClr>
            </a:pPr>
            <a:r>
              <a:rPr lang="en-US" sz="1600" dirty="0">
                <a:latin typeface="Arial" panose="020B0604020202020204" pitchFamily="34" charset="0"/>
                <a:cs typeface="Arial" panose="020B0604020202020204" pitchFamily="34" charset="0"/>
              </a:rPr>
              <a:t>WHO. (2014). WHO Director-General Dr. Margaret Chan's message on the International Day of Persons with Disabilities 2014.</a:t>
            </a:r>
          </a:p>
          <a:p>
            <a:pPr algn="just">
              <a:buClr>
                <a:srgbClr val="021A9B"/>
              </a:buClr>
            </a:pPr>
            <a:r>
              <a:rPr lang="en-US" sz="1600" dirty="0">
                <a:latin typeface="Arial" panose="020B0604020202020204" pitchFamily="34" charset="0"/>
                <a:cs typeface="Arial" panose="020B0604020202020204" pitchFamily="34" charset="0"/>
              </a:rPr>
              <a:t>WHO. (2015). Progress on Sanitation and Drinking Water – 2015 update and MDG assessment. </a:t>
            </a:r>
          </a:p>
          <a:p>
            <a:endParaRPr lang="en-US" dirty="0"/>
          </a:p>
        </p:txBody>
      </p:sp>
      <p:sp>
        <p:nvSpPr>
          <p:cNvPr id="6" name="Slide Number Placeholder 5"/>
          <p:cNvSpPr>
            <a:spLocks noGrp="1"/>
          </p:cNvSpPr>
          <p:nvPr>
            <p:ph type="sldNum" sz="quarter" idx="4"/>
          </p:nvPr>
        </p:nvSpPr>
        <p:spPr/>
        <p:txBody>
          <a:bodyPr/>
          <a:lstStyle/>
          <a:p>
            <a:fld id="{401CF334-2D5C-4859-84A6-CA7E6E43FAEB}" type="slidenum">
              <a:rPr lang="en-US" smtClean="0"/>
              <a:pPr/>
              <a:t>23</a:t>
            </a:fld>
            <a:endParaRPr lang="en-US" dirty="0"/>
          </a:p>
        </p:txBody>
      </p:sp>
      <p:sp>
        <p:nvSpPr>
          <p:cNvPr id="5" name="Title 4"/>
          <p:cNvSpPr txBox="1">
            <a:spLocks/>
          </p:cNvSpPr>
          <p:nvPr/>
        </p:nvSpPr>
        <p:spPr>
          <a:xfrm>
            <a:off x="0" y="0"/>
            <a:ext cx="9144000" cy="914400"/>
          </a:xfrm>
          <a:prstGeom prst="rect">
            <a:avLst/>
          </a:prstGeom>
        </p:spPr>
        <p:txBody>
          <a:bodyPr bIns="91440" anchor="b" anchorCtr="0">
            <a:normAutofit/>
          </a:bodyPr>
          <a:lstStyle>
            <a:lvl1pPr algn="l" rtl="0" eaLnBrk="1" latinLnBrk="0" hangingPunct="1">
              <a:spcBef>
                <a:spcPct val="0"/>
              </a:spcBef>
              <a:buNone/>
              <a:defRPr kumimoji="0" sz="3000" kern="1200">
                <a:solidFill>
                  <a:schemeClr val="tx2"/>
                </a:solidFill>
                <a:latin typeface="+mj-lt"/>
                <a:ea typeface="+mj-ea"/>
                <a:cs typeface="+mj-cs"/>
              </a:defRPr>
            </a:lvl1pPr>
          </a:lstStyle>
          <a:p>
            <a:pPr indent="914400"/>
            <a:r>
              <a:rPr lang="en-US" dirty="0">
                <a:latin typeface="Arial" panose="020B0604020202020204" pitchFamily="34" charset="0"/>
                <a:cs typeface="Arial" panose="020B0604020202020204" pitchFamily="34" charset="0"/>
              </a:rPr>
              <a:t>References</a:t>
            </a:r>
          </a:p>
        </p:txBody>
      </p:sp>
    </p:spTree>
    <p:extLst>
      <p:ext uri="{BB962C8B-B14F-4D97-AF65-F5344CB8AC3E}">
        <p14:creationId xmlns:p14="http://schemas.microsoft.com/office/powerpoint/2010/main" val="6964548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22515" y="2640569"/>
            <a:ext cx="7772400" cy="857250"/>
          </a:xfrm>
        </p:spPr>
        <p:txBody>
          <a:bodyPr/>
          <a:lstStyle/>
          <a:p>
            <a:pPr algn="ctr"/>
            <a:r>
              <a:rPr lang="en-US" dirty="0">
                <a:latin typeface="Arial" panose="020B0604020202020204" pitchFamily="34" charset="0"/>
                <a:cs typeface="Arial" panose="020B0604020202020204" pitchFamily="34" charset="0"/>
              </a:rPr>
              <a:t>Thank You!</a:t>
            </a:r>
          </a:p>
        </p:txBody>
      </p:sp>
      <p:sp>
        <p:nvSpPr>
          <p:cNvPr id="5" name="Slide Number Placeholder 4"/>
          <p:cNvSpPr>
            <a:spLocks noGrp="1"/>
          </p:cNvSpPr>
          <p:nvPr>
            <p:ph type="sldNum" sz="quarter" idx="4"/>
          </p:nvPr>
        </p:nvSpPr>
        <p:spPr/>
        <p:txBody>
          <a:bodyPr/>
          <a:lstStyle/>
          <a:p>
            <a:fld id="{401CF334-2D5C-4859-84A6-CA7E6E43FAEB}" type="slidenum">
              <a:rPr lang="en-US" smtClean="0"/>
              <a:pPr/>
              <a:t>24</a:t>
            </a:fld>
            <a:endParaRPr lang="en-US" dirty="0"/>
          </a:p>
        </p:txBody>
      </p:sp>
    </p:spTree>
    <p:extLst>
      <p:ext uri="{BB962C8B-B14F-4D97-AF65-F5344CB8AC3E}">
        <p14:creationId xmlns:p14="http://schemas.microsoft.com/office/powerpoint/2010/main" val="32145916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
          </p:nvPr>
        </p:nvSpPr>
        <p:spPr/>
        <p:txBody>
          <a:bodyPr>
            <a:normAutofit/>
          </a:bodyPr>
          <a:lstStyle/>
          <a:p>
            <a:pPr marL="257175" lvl="2" indent="-257175">
              <a:spcBef>
                <a:spcPts val="435"/>
              </a:spcBef>
              <a:buClr>
                <a:srgbClr val="041A9B"/>
              </a:buClr>
              <a:buSzPct val="100000"/>
              <a:buFont typeface="Arial" panose="020B0604020202020204" pitchFamily="34" charset="0"/>
              <a:buChar char="•"/>
            </a:pPr>
            <a:r>
              <a:rPr lang="en-US" sz="2000" dirty="0">
                <a:solidFill>
                  <a:srgbClr val="000000"/>
                </a:solidFill>
                <a:latin typeface="Arial" panose="020B0604020202020204" pitchFamily="34" charset="0"/>
                <a:ea typeface="ＭＳ Ｐゴシック" pitchFamily="122" charset="-128"/>
                <a:cs typeface="Arial" panose="020B0604020202020204" pitchFamily="34" charset="0"/>
              </a:rPr>
              <a:t>MDG # 7, target 10: To halve by 2015, the proportion of people without sustainable access to safe drinking water and basic sanitation</a:t>
            </a:r>
          </a:p>
          <a:p>
            <a:pPr marL="257175" lvl="2" indent="-257175">
              <a:spcBef>
                <a:spcPts val="435"/>
              </a:spcBef>
              <a:buClr>
                <a:srgbClr val="041A9B"/>
              </a:buClr>
              <a:buSzPct val="100000"/>
              <a:buFont typeface="Arial" panose="020B0604020202020204" pitchFamily="34" charset="0"/>
              <a:buChar char="•"/>
            </a:pPr>
            <a:endParaRPr lang="en-US" sz="2000" dirty="0">
              <a:solidFill>
                <a:srgbClr val="000000"/>
              </a:solidFill>
              <a:latin typeface="Arial" panose="020B0604020202020204" pitchFamily="34" charset="0"/>
              <a:ea typeface="ＭＳ Ｐゴシック" pitchFamily="122" charset="-128"/>
              <a:cs typeface="Arial" panose="020B0604020202020204" pitchFamily="34" charset="0"/>
            </a:endParaRPr>
          </a:p>
          <a:p>
            <a:pPr marL="257175" lvl="2" indent="-257175">
              <a:spcBef>
                <a:spcPts val="435"/>
              </a:spcBef>
              <a:buClr>
                <a:srgbClr val="041A9B"/>
              </a:buClr>
              <a:buSzPct val="100000"/>
              <a:buFont typeface="Arial" panose="020B0604020202020204" pitchFamily="34" charset="0"/>
              <a:buChar char="•"/>
            </a:pPr>
            <a:r>
              <a:rPr lang="en-US" sz="2000" dirty="0">
                <a:solidFill>
                  <a:srgbClr val="000000"/>
                </a:solidFill>
                <a:latin typeface="Arial" panose="020B0604020202020204" pitchFamily="34" charset="0"/>
                <a:ea typeface="ＭＳ Ｐゴシック" pitchFamily="122" charset="-128"/>
                <a:cs typeface="Arial" panose="020B0604020202020204" pitchFamily="34" charset="0"/>
              </a:rPr>
              <a:t>The sanitation goal has been missed by almost 700 million people</a:t>
            </a:r>
          </a:p>
        </p:txBody>
      </p:sp>
      <p:sp>
        <p:nvSpPr>
          <p:cNvPr id="4" name="Slide Number Placeholder 3"/>
          <p:cNvSpPr>
            <a:spLocks noGrp="1"/>
          </p:cNvSpPr>
          <p:nvPr>
            <p:ph type="sldNum" sz="quarter" idx="4"/>
          </p:nvPr>
        </p:nvSpPr>
        <p:spPr/>
        <p:txBody>
          <a:bodyPr/>
          <a:lstStyle/>
          <a:p>
            <a:fld id="{401CF334-2D5C-4859-84A6-CA7E6E43FAEB}" type="slidenum">
              <a:rPr lang="en-US" smtClean="0"/>
              <a:pPr/>
              <a:t>3</a:t>
            </a:fld>
            <a:endParaRPr lang="en-US" dirty="0"/>
          </a:p>
        </p:txBody>
      </p:sp>
      <p:pic>
        <p:nvPicPr>
          <p:cNvPr id="8" name="Picture 2" descr="http://mdg500.org/wp-content/uploads/2014/06/7use.png"/>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bwMode="auto">
          <a:xfrm>
            <a:off x="5398899" y="1750474"/>
            <a:ext cx="3084997" cy="308499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6127736" y="5052891"/>
            <a:ext cx="1627322" cy="230832"/>
          </a:xfrm>
          <a:prstGeom prst="rect">
            <a:avLst/>
          </a:prstGeom>
          <a:noFill/>
          <a:ln>
            <a:solidFill>
              <a:schemeClr val="bg1"/>
            </a:solidFill>
          </a:ln>
        </p:spPr>
        <p:txBody>
          <a:bodyPr wrap="square" rtlCol="0" anchor="ctr" anchorCtr="1">
            <a:spAutoFit/>
          </a:bodyPr>
          <a:lstStyle/>
          <a:p>
            <a:r>
              <a:rPr lang="en-US" sz="900" dirty="0">
                <a:latin typeface="Arial" panose="020B0604020202020204" pitchFamily="34" charset="0"/>
                <a:cs typeface="Arial" panose="020B0604020202020204" pitchFamily="34" charset="0"/>
              </a:rPr>
              <a:t>mdg500.org</a:t>
            </a:r>
          </a:p>
        </p:txBody>
      </p:sp>
      <p:sp>
        <p:nvSpPr>
          <p:cNvPr id="10" name="Title 4"/>
          <p:cNvSpPr txBox="1">
            <a:spLocks/>
          </p:cNvSpPr>
          <p:nvPr/>
        </p:nvSpPr>
        <p:spPr>
          <a:xfrm>
            <a:off x="0" y="0"/>
            <a:ext cx="9144000" cy="914400"/>
          </a:xfrm>
          <a:prstGeom prst="rect">
            <a:avLst/>
          </a:prstGeom>
        </p:spPr>
        <p:txBody>
          <a:bodyPr bIns="91440" anchor="b" anchorCtr="0">
            <a:normAutofit/>
          </a:bodyPr>
          <a:lstStyle>
            <a:lvl1pPr algn="l" rtl="0" eaLnBrk="1" latinLnBrk="0" hangingPunct="1">
              <a:spcBef>
                <a:spcPct val="0"/>
              </a:spcBef>
              <a:buNone/>
              <a:defRPr kumimoji="0" sz="3000" kern="1200">
                <a:solidFill>
                  <a:schemeClr val="tx2"/>
                </a:solidFill>
                <a:latin typeface="+mj-lt"/>
                <a:ea typeface="+mj-ea"/>
                <a:cs typeface="+mj-cs"/>
              </a:defRPr>
            </a:lvl1pPr>
          </a:lstStyle>
          <a:p>
            <a:pPr indent="914400"/>
            <a:r>
              <a:rPr lang="en-US" dirty="0">
                <a:latin typeface="Arial" panose="020B0604020202020204" pitchFamily="34" charset="0"/>
                <a:cs typeface="Arial" panose="020B0604020202020204" pitchFamily="34" charset="0"/>
              </a:rPr>
              <a:t>Millennium Development Goals</a:t>
            </a:r>
          </a:p>
        </p:txBody>
      </p:sp>
    </p:spTree>
    <p:extLst>
      <p:ext uri="{BB962C8B-B14F-4D97-AF65-F5344CB8AC3E}">
        <p14:creationId xmlns:p14="http://schemas.microsoft.com/office/powerpoint/2010/main" val="37118657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69065" y="1398120"/>
            <a:ext cx="8205870" cy="4581868"/>
          </a:xfrm>
          <a:noFill/>
        </p:spPr>
        <p:txBody>
          <a:bodyPr>
            <a:normAutofit fontScale="92500" lnSpcReduction="10000"/>
          </a:bodyPr>
          <a:lstStyle/>
          <a:p>
            <a:pPr marL="342900" lvl="2" indent="-342900">
              <a:spcBef>
                <a:spcPts val="435"/>
              </a:spcBef>
              <a:buClr>
                <a:srgbClr val="041A9B"/>
              </a:buClr>
              <a:buSzPct val="100000"/>
              <a:buFont typeface="Arial" panose="020B0604020202020204" pitchFamily="34" charset="0"/>
              <a:buChar char="•"/>
            </a:pPr>
            <a:r>
              <a:rPr lang="en-US" sz="2000" dirty="0">
                <a:latin typeface="Arial" panose="020B0604020202020204" pitchFamily="34" charset="0"/>
                <a:ea typeface="ＭＳ Ｐゴシック" pitchFamily="122" charset="-128"/>
                <a:cs typeface="Arial" panose="020B0604020202020204" pitchFamily="34" charset="0"/>
              </a:rPr>
              <a:t>2.4 billion people lack access to improved sanitation facilities</a:t>
            </a:r>
          </a:p>
          <a:p>
            <a:pPr marL="257175" lvl="2" indent="-257175">
              <a:spcBef>
                <a:spcPts val="435"/>
              </a:spcBef>
              <a:buClr>
                <a:srgbClr val="041A9B"/>
              </a:buClr>
              <a:buSzPct val="100000"/>
              <a:buFont typeface="Arial" panose="020B0604020202020204" pitchFamily="34" charset="0"/>
              <a:buChar char="•"/>
            </a:pPr>
            <a:endParaRPr lang="en-US" sz="2000" dirty="0">
              <a:latin typeface="Arial" panose="020B0604020202020204" pitchFamily="34" charset="0"/>
              <a:ea typeface="ＭＳ Ｐゴシック" pitchFamily="122" charset="-128"/>
              <a:cs typeface="Arial" panose="020B0604020202020204" pitchFamily="34" charset="0"/>
            </a:endParaRPr>
          </a:p>
          <a:p>
            <a:pPr marL="257175" lvl="2" indent="-257175">
              <a:spcBef>
                <a:spcPts val="435"/>
              </a:spcBef>
              <a:buClr>
                <a:srgbClr val="041A9B"/>
              </a:buClr>
              <a:buSzPct val="100000"/>
              <a:buFont typeface="Arial" panose="020B0604020202020204" pitchFamily="34" charset="0"/>
              <a:buChar char="•"/>
            </a:pPr>
            <a:endParaRPr lang="en-US" sz="2000" dirty="0">
              <a:latin typeface="Arial" panose="020B0604020202020204" pitchFamily="34" charset="0"/>
              <a:ea typeface="ＭＳ Ｐゴシック" pitchFamily="122" charset="-128"/>
              <a:cs typeface="Arial" panose="020B0604020202020204" pitchFamily="34" charset="0"/>
            </a:endParaRPr>
          </a:p>
          <a:p>
            <a:pPr marL="257175" lvl="2" indent="-257175">
              <a:spcBef>
                <a:spcPts val="435"/>
              </a:spcBef>
              <a:buClr>
                <a:srgbClr val="041A9B"/>
              </a:buClr>
              <a:buSzPct val="100000"/>
              <a:buFont typeface="Arial" panose="020B0604020202020204" pitchFamily="34" charset="0"/>
              <a:buChar char="•"/>
            </a:pPr>
            <a:r>
              <a:rPr lang="en-US" sz="2000" dirty="0">
                <a:solidFill>
                  <a:srgbClr val="000000"/>
                </a:solidFill>
                <a:latin typeface="Arial" panose="020B0604020202020204" pitchFamily="34" charset="0"/>
                <a:ea typeface="ＭＳ Ｐゴシック" pitchFamily="122" charset="-128"/>
                <a:cs typeface="Arial" panose="020B0604020202020204" pitchFamily="34" charset="0"/>
              </a:rPr>
              <a:t>Global prevalence of disability estimated at 15.6% (2011)</a:t>
            </a:r>
          </a:p>
          <a:p>
            <a:pPr marL="257175" lvl="2" indent="-257175">
              <a:spcBef>
                <a:spcPts val="435"/>
              </a:spcBef>
              <a:buClr>
                <a:srgbClr val="041A9B"/>
              </a:buClr>
              <a:buSzPct val="100000"/>
              <a:buFont typeface="Arial" panose="020B0604020202020204" pitchFamily="34" charset="0"/>
              <a:buChar char="•"/>
            </a:pPr>
            <a:endParaRPr lang="en-US" sz="2000" dirty="0">
              <a:solidFill>
                <a:srgbClr val="000000"/>
              </a:solidFill>
              <a:latin typeface="Arial" panose="020B0604020202020204" pitchFamily="34" charset="0"/>
              <a:ea typeface="ＭＳ Ｐゴシック" pitchFamily="122" charset="-128"/>
              <a:cs typeface="Arial" panose="020B0604020202020204" pitchFamily="34" charset="0"/>
            </a:endParaRPr>
          </a:p>
          <a:p>
            <a:pPr marL="257175" lvl="2" indent="-257175">
              <a:spcBef>
                <a:spcPts val="435"/>
              </a:spcBef>
              <a:buClr>
                <a:srgbClr val="041A9B"/>
              </a:buClr>
              <a:buSzPct val="100000"/>
              <a:buFont typeface="Arial" panose="020B0604020202020204" pitchFamily="34" charset="0"/>
              <a:buChar char="•"/>
            </a:pPr>
            <a:endParaRPr lang="en-US" sz="2000" dirty="0">
              <a:solidFill>
                <a:srgbClr val="000000"/>
              </a:solidFill>
              <a:latin typeface="Arial" panose="020B0604020202020204" pitchFamily="34" charset="0"/>
              <a:ea typeface="ＭＳ Ｐゴシック" pitchFamily="122" charset="-128"/>
              <a:cs typeface="Arial" panose="020B0604020202020204" pitchFamily="34" charset="0"/>
            </a:endParaRPr>
          </a:p>
          <a:p>
            <a:pPr marL="257175" lvl="2" indent="-257175">
              <a:spcBef>
                <a:spcPts val="435"/>
              </a:spcBef>
              <a:buClr>
                <a:srgbClr val="041A9B"/>
              </a:buClr>
              <a:buSzPct val="100000"/>
              <a:buFont typeface="Arial" panose="020B0604020202020204" pitchFamily="34" charset="0"/>
              <a:buChar char="•"/>
            </a:pPr>
            <a:r>
              <a:rPr lang="en-US" sz="2000" dirty="0">
                <a:solidFill>
                  <a:srgbClr val="000000"/>
                </a:solidFill>
                <a:latin typeface="Arial" panose="020B0604020202020204" pitchFamily="34" charset="0"/>
                <a:ea typeface="ＭＳ Ｐゴシック" pitchFamily="122" charset="-128"/>
                <a:cs typeface="Arial" panose="020B0604020202020204" pitchFamily="34" charset="0"/>
              </a:rPr>
              <a:t>80% of these people live in low- and middle-income countries </a:t>
            </a:r>
          </a:p>
          <a:p>
            <a:pPr marL="257175" lvl="2" indent="-257175">
              <a:spcBef>
                <a:spcPts val="435"/>
              </a:spcBef>
              <a:buClr>
                <a:srgbClr val="041A9B"/>
              </a:buClr>
              <a:buSzPct val="100000"/>
              <a:buFont typeface="Arial" panose="020B0604020202020204" pitchFamily="34" charset="0"/>
              <a:buChar char="•"/>
            </a:pPr>
            <a:endParaRPr lang="en-US" sz="2000" dirty="0">
              <a:solidFill>
                <a:srgbClr val="000000"/>
              </a:solidFill>
              <a:latin typeface="Arial" panose="020B0604020202020204" pitchFamily="34" charset="0"/>
              <a:ea typeface="ＭＳ Ｐゴシック" pitchFamily="122" charset="-128"/>
              <a:cs typeface="Arial" panose="020B0604020202020204" pitchFamily="34" charset="0"/>
            </a:endParaRPr>
          </a:p>
          <a:p>
            <a:pPr marL="257175" lvl="2" indent="-257175">
              <a:spcBef>
                <a:spcPts val="435"/>
              </a:spcBef>
              <a:buClr>
                <a:srgbClr val="041A9B"/>
              </a:buClr>
              <a:buSzPct val="100000"/>
              <a:buFont typeface="Arial" panose="020B0604020202020204" pitchFamily="34" charset="0"/>
              <a:buChar char="•"/>
            </a:pPr>
            <a:endParaRPr lang="en-US" sz="2000" dirty="0">
              <a:solidFill>
                <a:srgbClr val="000000"/>
              </a:solidFill>
              <a:latin typeface="Arial" panose="020B0604020202020204" pitchFamily="34" charset="0"/>
              <a:ea typeface="ＭＳ Ｐゴシック" pitchFamily="122" charset="-128"/>
              <a:cs typeface="Arial" panose="020B0604020202020204" pitchFamily="34" charset="0"/>
            </a:endParaRPr>
          </a:p>
          <a:p>
            <a:pPr marL="257175" lvl="2" indent="-257175">
              <a:spcBef>
                <a:spcPts val="435"/>
              </a:spcBef>
              <a:buClr>
                <a:srgbClr val="041A9B"/>
              </a:buClr>
              <a:buSzPct val="100000"/>
              <a:buFont typeface="Arial" panose="020B0604020202020204" pitchFamily="34" charset="0"/>
              <a:buChar char="•"/>
            </a:pPr>
            <a:r>
              <a:rPr lang="en-US" sz="2000" dirty="0">
                <a:solidFill>
                  <a:srgbClr val="000000"/>
                </a:solidFill>
                <a:latin typeface="Arial" panose="020B0604020202020204" pitchFamily="34" charset="0"/>
                <a:ea typeface="ＭＳ Ｐゴシック" pitchFamily="122" charset="-128"/>
                <a:cs typeface="Arial" panose="020B0604020202020204" pitchFamily="34" charset="0"/>
              </a:rPr>
              <a:t>~ 360 million people with disabilities lack access to improved sanitation facilities</a:t>
            </a:r>
          </a:p>
          <a:p>
            <a:pPr marL="257175" lvl="2" indent="-257175">
              <a:spcBef>
                <a:spcPts val="435"/>
              </a:spcBef>
              <a:buClr>
                <a:srgbClr val="041A9B"/>
              </a:buClr>
              <a:buSzPct val="100000"/>
              <a:buFont typeface="Arial" panose="020B0604020202020204" pitchFamily="34" charset="0"/>
              <a:buChar char="•"/>
            </a:pPr>
            <a:endParaRPr lang="en-US" sz="2000" dirty="0">
              <a:solidFill>
                <a:srgbClr val="000000"/>
              </a:solidFill>
              <a:latin typeface="Arial" panose="020B0604020202020204" pitchFamily="34" charset="0"/>
              <a:ea typeface="ＭＳ Ｐゴシック" pitchFamily="122" charset="-128"/>
              <a:cs typeface="Arial" panose="020B0604020202020204" pitchFamily="34" charset="0"/>
            </a:endParaRPr>
          </a:p>
          <a:p>
            <a:pPr marL="257175" lvl="2" indent="-257175">
              <a:spcBef>
                <a:spcPts val="435"/>
              </a:spcBef>
              <a:buClr>
                <a:srgbClr val="041A9B"/>
              </a:buClr>
              <a:buSzPct val="100000"/>
              <a:buFont typeface="Arial" panose="020B0604020202020204" pitchFamily="34" charset="0"/>
              <a:buChar char="•"/>
            </a:pPr>
            <a:r>
              <a:rPr lang="en-US" sz="2000" dirty="0">
                <a:solidFill>
                  <a:srgbClr val="000000"/>
                </a:solidFill>
                <a:latin typeface="Arial" panose="020B0604020202020204" pitchFamily="34" charset="0"/>
                <a:ea typeface="ＭＳ Ｐゴシック" pitchFamily="122" charset="-128"/>
                <a:cs typeface="Arial" panose="020B0604020202020204" pitchFamily="34" charset="0"/>
              </a:rPr>
              <a:t>Millions may have been counted as having access, but may not be able to use facilities due to their inoperability</a:t>
            </a:r>
          </a:p>
          <a:p>
            <a:pPr marL="0" indent="0">
              <a:buNone/>
            </a:pPr>
            <a:endParaRPr lang="en-US" sz="2000" dirty="0"/>
          </a:p>
        </p:txBody>
      </p:sp>
      <p:sp>
        <p:nvSpPr>
          <p:cNvPr id="7" name="Slide Number Placeholder 6"/>
          <p:cNvSpPr>
            <a:spLocks noGrp="1"/>
          </p:cNvSpPr>
          <p:nvPr>
            <p:ph type="sldNum" sz="quarter" idx="4"/>
          </p:nvPr>
        </p:nvSpPr>
        <p:spPr/>
        <p:txBody>
          <a:bodyPr/>
          <a:lstStyle/>
          <a:p>
            <a:fld id="{401CF334-2D5C-4859-84A6-CA7E6E43FAEB}" type="slidenum">
              <a:rPr lang="en-US" smtClean="0"/>
              <a:pPr/>
              <a:t>4</a:t>
            </a:fld>
            <a:endParaRPr lang="en-US" dirty="0"/>
          </a:p>
        </p:txBody>
      </p:sp>
      <p:sp>
        <p:nvSpPr>
          <p:cNvPr id="9" name="Title 4"/>
          <p:cNvSpPr txBox="1">
            <a:spLocks/>
          </p:cNvSpPr>
          <p:nvPr/>
        </p:nvSpPr>
        <p:spPr>
          <a:xfrm>
            <a:off x="0" y="0"/>
            <a:ext cx="9144000" cy="914400"/>
          </a:xfrm>
          <a:prstGeom prst="rect">
            <a:avLst/>
          </a:prstGeom>
        </p:spPr>
        <p:txBody>
          <a:bodyPr bIns="91440" anchor="b" anchorCtr="0">
            <a:normAutofit/>
          </a:bodyPr>
          <a:lstStyle>
            <a:lvl1pPr algn="l" rtl="0" eaLnBrk="1" latinLnBrk="0" hangingPunct="1">
              <a:spcBef>
                <a:spcPct val="0"/>
              </a:spcBef>
              <a:buNone/>
              <a:defRPr kumimoji="0" sz="3000" kern="1200">
                <a:solidFill>
                  <a:schemeClr val="tx2"/>
                </a:solidFill>
                <a:latin typeface="+mj-lt"/>
                <a:ea typeface="+mj-ea"/>
                <a:cs typeface="+mj-cs"/>
              </a:defRPr>
            </a:lvl1pPr>
          </a:lstStyle>
          <a:p>
            <a:pPr indent="914400"/>
            <a:r>
              <a:rPr lang="en-US" dirty="0">
                <a:latin typeface="Arial" panose="020B0604020202020204" pitchFamily="34" charset="0"/>
                <a:cs typeface="Arial" panose="020B0604020202020204" pitchFamily="34" charset="0"/>
              </a:rPr>
              <a:t>Sanitation in the context of disability</a:t>
            </a:r>
          </a:p>
        </p:txBody>
      </p:sp>
    </p:spTree>
    <p:extLst>
      <p:ext uri="{BB962C8B-B14F-4D97-AF65-F5344CB8AC3E}">
        <p14:creationId xmlns:p14="http://schemas.microsoft.com/office/powerpoint/2010/main" val="33919376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01CF334-2D5C-4859-84A6-CA7E6E43FAEB}" type="slidenum">
              <a:rPr lang="en-US" smtClean="0"/>
              <a:pPr/>
              <a:t>5</a:t>
            </a:fld>
            <a:endParaRPr lang="en-US" dirty="0"/>
          </a:p>
        </p:txBody>
      </p:sp>
      <p:sp>
        <p:nvSpPr>
          <p:cNvPr id="8" name="Text Placeholder 7"/>
          <p:cNvSpPr>
            <a:spLocks noGrp="1"/>
          </p:cNvSpPr>
          <p:nvPr>
            <p:ph type="body" sz="half" idx="3"/>
          </p:nvPr>
        </p:nvSpPr>
        <p:spPr>
          <a:xfrm>
            <a:off x="4898409" y="1366016"/>
            <a:ext cx="3733800" cy="762000"/>
          </a:xfrm>
        </p:spPr>
        <p:txBody>
          <a:bodyPr/>
          <a:lstStyle/>
          <a:p>
            <a:r>
              <a:rPr lang="en-US" sz="2000" b="0" dirty="0">
                <a:solidFill>
                  <a:schemeClr val="tx1"/>
                </a:solidFill>
                <a:latin typeface="Arial" panose="020B0604020202020204" pitchFamily="34" charset="0"/>
                <a:cs typeface="Arial" panose="020B0604020202020204" pitchFamily="34" charset="0"/>
              </a:rPr>
              <a:t>Convention on the Rights of Persons with Disabilities</a:t>
            </a:r>
          </a:p>
        </p:txBody>
      </p:sp>
      <p:sp>
        <p:nvSpPr>
          <p:cNvPr id="6" name="Text Placeholder 5"/>
          <p:cNvSpPr>
            <a:spLocks noGrp="1"/>
          </p:cNvSpPr>
          <p:nvPr>
            <p:ph type="body" idx="1"/>
          </p:nvPr>
        </p:nvSpPr>
        <p:spPr>
          <a:xfrm>
            <a:off x="583442" y="1366016"/>
            <a:ext cx="4203510" cy="762000"/>
          </a:xfrm>
        </p:spPr>
        <p:txBody>
          <a:bodyPr/>
          <a:lstStyle/>
          <a:p>
            <a:r>
              <a:rPr lang="en-US" sz="2000" b="0" dirty="0">
                <a:solidFill>
                  <a:schemeClr val="tx1"/>
                </a:solidFill>
                <a:latin typeface="Arial" panose="020B0604020202020204" pitchFamily="34" charset="0"/>
                <a:cs typeface="Arial" panose="020B0604020202020204" pitchFamily="34" charset="0"/>
              </a:rPr>
              <a:t>The United Nations Sustainable Development Goals</a:t>
            </a:r>
          </a:p>
        </p:txBody>
      </p:sp>
      <p:sp>
        <p:nvSpPr>
          <p:cNvPr id="5" name="Title 4"/>
          <p:cNvSpPr>
            <a:spLocks noGrp="1"/>
          </p:cNvSpPr>
          <p:nvPr>
            <p:ph type="title"/>
          </p:nvPr>
        </p:nvSpPr>
        <p:spPr>
          <a:xfrm>
            <a:off x="0" y="0"/>
            <a:ext cx="9144000" cy="914400"/>
          </a:xfrm>
        </p:spPr>
        <p:txBody>
          <a:bodyPr/>
          <a:lstStyle/>
          <a:p>
            <a:pPr indent="914400"/>
            <a:r>
              <a:rPr lang="en-US" dirty="0">
                <a:latin typeface="Arial" panose="020B0604020202020204" pitchFamily="34" charset="0"/>
                <a:cs typeface="Arial" panose="020B0604020202020204" pitchFamily="34" charset="0"/>
              </a:rPr>
              <a:t>Sanitation for all</a:t>
            </a:r>
          </a:p>
        </p:txBody>
      </p:sp>
      <p:pic>
        <p:nvPicPr>
          <p:cNvPr id="10" name="Content Placeholder 4" descr="http://i0.wp.com/www.un.org/sustainabledevelopment/wp-content/uploads/2015/05/E_SDG_Icons-06.jpg?w=669"/>
          <p:cNvPicPr>
            <a:picLocks noGrp="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60018" y="2542003"/>
            <a:ext cx="2807879" cy="2794442"/>
          </a:xfrm>
          <a:prstGeom prst="rect">
            <a:avLst/>
          </a:prstGeom>
          <a:noFill/>
          <a:ln>
            <a:noFill/>
          </a:ln>
        </p:spPr>
      </p:pic>
      <p:pic>
        <p:nvPicPr>
          <p:cNvPr id="11" name="Content Placeholder 10" descr="http://fra.europa.eu/sites/default/files/styles/fra_large/public/fra_images/eu_framework_for_crpd_0.jpg?itok=PbY8X-KG"/>
          <p:cNvPicPr>
            <a:picLocks noGrp="1"/>
          </p:cNvPicPr>
          <p:nvPr>
            <p:ph sz="half" idx="4"/>
          </p:nvPr>
        </p:nvPicPr>
        <p:blipFill>
          <a:blip r:embed="rId4">
            <a:extLst>
              <a:ext uri="{28A0092B-C50C-407E-A947-70E740481C1C}">
                <a14:useLocalDpi xmlns:a14="http://schemas.microsoft.com/office/drawing/2010/main" val="0"/>
              </a:ext>
            </a:extLst>
          </a:blip>
          <a:srcRect/>
          <a:stretch>
            <a:fillRect/>
          </a:stretch>
        </p:blipFill>
        <p:spPr bwMode="auto">
          <a:xfrm>
            <a:off x="5062693" y="2542003"/>
            <a:ext cx="3487117" cy="2794442"/>
          </a:xfrm>
          <a:prstGeom prst="rect">
            <a:avLst/>
          </a:prstGeom>
          <a:noFill/>
          <a:ln>
            <a:noFill/>
          </a:ln>
        </p:spPr>
      </p:pic>
    </p:spTree>
    <p:extLst>
      <p:ext uri="{BB962C8B-B14F-4D97-AF65-F5344CB8AC3E}">
        <p14:creationId xmlns:p14="http://schemas.microsoft.com/office/powerpoint/2010/main" val="38552897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01CF334-2D5C-4859-84A6-CA7E6E43FAEB}" type="slidenum">
              <a:rPr lang="en-US" smtClean="0"/>
              <a:pPr/>
              <a:t>6</a:t>
            </a:fld>
            <a:endParaRPr lang="en-US" dirty="0"/>
          </a:p>
        </p:txBody>
      </p:sp>
      <p:sp>
        <p:nvSpPr>
          <p:cNvPr id="11" name="TextBox 10"/>
          <p:cNvSpPr txBox="1"/>
          <p:nvPr/>
        </p:nvSpPr>
        <p:spPr>
          <a:xfrm>
            <a:off x="368963" y="6111818"/>
            <a:ext cx="3944475" cy="369332"/>
          </a:xfrm>
          <a:prstGeom prst="rect">
            <a:avLst/>
          </a:prstGeom>
          <a:noFill/>
          <a:ln>
            <a:solidFill>
              <a:srgbClr val="021A9B"/>
            </a:solidFill>
          </a:ln>
        </p:spPr>
        <p:txBody>
          <a:bodyPr wrap="square" rtlCol="0" anchor="ctr" anchorCtr="1">
            <a:spAutoFit/>
          </a:bodyPr>
          <a:lstStyle/>
          <a:p>
            <a:pPr algn="ctr"/>
            <a:r>
              <a:rPr lang="en-US" dirty="0">
                <a:latin typeface="Arial" panose="020B0604020202020204" pitchFamily="34" charset="0"/>
                <a:cs typeface="Arial" panose="020B0604020202020204" pitchFamily="34" charset="0"/>
              </a:rPr>
              <a:t>Open defecation: 13%</a:t>
            </a:r>
          </a:p>
        </p:txBody>
      </p:sp>
      <p:sp>
        <p:nvSpPr>
          <p:cNvPr id="12" name="TextBox 11"/>
          <p:cNvSpPr txBox="1"/>
          <p:nvPr/>
        </p:nvSpPr>
        <p:spPr>
          <a:xfrm>
            <a:off x="368963" y="4958615"/>
            <a:ext cx="3944475" cy="400110"/>
          </a:xfrm>
          <a:prstGeom prst="rect">
            <a:avLst/>
          </a:prstGeom>
          <a:noFill/>
          <a:ln>
            <a:solidFill>
              <a:srgbClr val="021A9B"/>
            </a:solidFill>
          </a:ln>
        </p:spPr>
        <p:txBody>
          <a:bodyPr wrap="square" rtlCol="0" anchor="ctr" anchorCtr="1">
            <a:spAutoFit/>
          </a:bodyPr>
          <a:lstStyle/>
          <a:p>
            <a:pPr algn="ctr"/>
            <a:r>
              <a:rPr lang="en-US" dirty="0">
                <a:latin typeface="Arial" panose="020B0604020202020204" pitchFamily="34" charset="0"/>
                <a:cs typeface="Arial" panose="020B0604020202020204" pitchFamily="34" charset="0"/>
              </a:rPr>
              <a:t>Unimproved</a:t>
            </a:r>
            <a:r>
              <a:rPr lang="en-US" sz="200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sanitation facilities: 10%</a:t>
            </a:r>
          </a:p>
        </p:txBody>
      </p:sp>
      <p:sp>
        <p:nvSpPr>
          <p:cNvPr id="13" name="TextBox 12"/>
          <p:cNvSpPr txBox="1"/>
          <p:nvPr/>
        </p:nvSpPr>
        <p:spPr>
          <a:xfrm>
            <a:off x="368964" y="3745252"/>
            <a:ext cx="3944474" cy="369332"/>
          </a:xfrm>
          <a:prstGeom prst="rect">
            <a:avLst/>
          </a:prstGeom>
          <a:noFill/>
          <a:ln>
            <a:solidFill>
              <a:srgbClr val="021A9B"/>
            </a:solidFill>
          </a:ln>
        </p:spPr>
        <p:txBody>
          <a:bodyPr wrap="square" rtlCol="0" anchor="ctr" anchorCtr="1">
            <a:spAutoFit/>
          </a:bodyPr>
          <a:lstStyle/>
          <a:p>
            <a:pPr algn="ctr"/>
            <a:r>
              <a:rPr lang="en-US" dirty="0">
                <a:latin typeface="Arial" panose="020B0604020202020204" pitchFamily="34" charset="0"/>
                <a:cs typeface="Arial" panose="020B0604020202020204" pitchFamily="34" charset="0"/>
              </a:rPr>
              <a:t>Shared sanitation facilities: 9%</a:t>
            </a:r>
          </a:p>
        </p:txBody>
      </p:sp>
      <p:sp>
        <p:nvSpPr>
          <p:cNvPr id="14" name="TextBox 13"/>
          <p:cNvSpPr txBox="1"/>
          <p:nvPr/>
        </p:nvSpPr>
        <p:spPr>
          <a:xfrm>
            <a:off x="368963" y="2561969"/>
            <a:ext cx="3944475" cy="369332"/>
          </a:xfrm>
          <a:prstGeom prst="rect">
            <a:avLst/>
          </a:prstGeom>
          <a:noFill/>
          <a:ln>
            <a:solidFill>
              <a:srgbClr val="041A9B"/>
            </a:solidFill>
          </a:ln>
        </p:spPr>
        <p:txBody>
          <a:bodyPr wrap="square" rtlCol="0" anchor="ctr" anchorCtr="1">
            <a:spAutoFit/>
          </a:bodyPr>
          <a:lstStyle/>
          <a:p>
            <a:pPr algn="ctr"/>
            <a:r>
              <a:rPr lang="en-US" dirty="0">
                <a:latin typeface="Arial" panose="020B0604020202020204" pitchFamily="34" charset="0"/>
                <a:cs typeface="Arial" panose="020B0604020202020204" pitchFamily="34" charset="0"/>
              </a:rPr>
              <a:t>Improved sanitation facilities: 68%</a:t>
            </a:r>
          </a:p>
        </p:txBody>
      </p:sp>
      <p:pic>
        <p:nvPicPr>
          <p:cNvPr id="15" name="Content Placeholder 10"/>
          <p:cNvPicPr/>
          <p:nvPr/>
        </p:nvPicPr>
        <p:blipFill rotWithShape="1">
          <a:blip r:embed="rId2" cstate="print">
            <a:extLst>
              <a:ext uri="{28A0092B-C50C-407E-A947-70E740481C1C}">
                <a14:useLocalDpi xmlns:a14="http://schemas.microsoft.com/office/drawing/2010/main" val="0"/>
              </a:ext>
            </a:extLst>
          </a:blip>
          <a:srcRect l="13668" t="26555" r="17351" b="8073"/>
          <a:stretch/>
        </p:blipFill>
        <p:spPr bwMode="auto">
          <a:xfrm>
            <a:off x="4513694" y="1330051"/>
            <a:ext cx="4074696" cy="3983205"/>
          </a:xfrm>
          <a:prstGeom prst="rect">
            <a:avLst/>
          </a:prstGeom>
          <a:ln>
            <a:noFill/>
          </a:ln>
          <a:extLst>
            <a:ext uri="{53640926-AAD7-44D8-BBD7-CCE9431645EC}">
              <a14:shadowObscured xmlns:a14="http://schemas.microsoft.com/office/drawing/2010/main"/>
            </a:ext>
          </a:extLst>
        </p:spPr>
      </p:pic>
      <p:pic>
        <p:nvPicPr>
          <p:cNvPr id="19" name="Content Placeholder 11"/>
          <p:cNvPicPr/>
          <p:nvPr/>
        </p:nvPicPr>
        <p:blipFill>
          <a:blip r:embed="rId3">
            <a:extLst>
              <a:ext uri="{28A0092B-C50C-407E-A947-70E740481C1C}">
                <a14:useLocalDpi xmlns:a14="http://schemas.microsoft.com/office/drawing/2010/main" val="0"/>
              </a:ext>
            </a:extLst>
          </a:blip>
          <a:stretch>
            <a:fillRect/>
          </a:stretch>
        </p:blipFill>
        <p:spPr>
          <a:xfrm>
            <a:off x="4749420" y="1550473"/>
            <a:ext cx="3704742" cy="3568807"/>
          </a:xfrm>
          <a:prstGeom prst="rect">
            <a:avLst/>
          </a:prstGeom>
        </p:spPr>
      </p:pic>
      <p:pic>
        <p:nvPicPr>
          <p:cNvPr id="20" name="Content Placeholder 15"/>
          <p:cNvPicPr/>
          <p:nvPr/>
        </p:nvPicPr>
        <p:blipFill>
          <a:blip r:embed="rId4" cstate="print">
            <a:extLst>
              <a:ext uri="{28A0092B-C50C-407E-A947-70E740481C1C}">
                <a14:useLocalDpi xmlns:a14="http://schemas.microsoft.com/office/drawing/2010/main" val="0"/>
              </a:ext>
            </a:extLst>
          </a:blip>
          <a:stretch>
            <a:fillRect/>
          </a:stretch>
        </p:blipFill>
        <p:spPr>
          <a:xfrm>
            <a:off x="4749420" y="1529002"/>
            <a:ext cx="3735527" cy="3584199"/>
          </a:xfrm>
          <a:prstGeom prst="rect">
            <a:avLst/>
          </a:prstGeom>
        </p:spPr>
      </p:pic>
      <p:sp>
        <p:nvSpPr>
          <p:cNvPr id="23" name="TextBox 22"/>
          <p:cNvSpPr txBox="1"/>
          <p:nvPr/>
        </p:nvSpPr>
        <p:spPr>
          <a:xfrm>
            <a:off x="368963" y="1492864"/>
            <a:ext cx="3944475" cy="369332"/>
          </a:xfrm>
          <a:prstGeom prst="rect">
            <a:avLst/>
          </a:prstGeom>
          <a:noFill/>
          <a:ln>
            <a:solidFill>
              <a:srgbClr val="041A9B"/>
            </a:solidFill>
          </a:ln>
        </p:spPr>
        <p:txBody>
          <a:bodyPr wrap="square" rtlCol="0" anchor="ctr" anchorCtr="1">
            <a:spAutoFit/>
          </a:bodyPr>
          <a:lstStyle/>
          <a:p>
            <a:pPr algn="ctr"/>
            <a:r>
              <a:rPr lang="en-US" dirty="0">
                <a:solidFill>
                  <a:srgbClr val="041A9B"/>
                </a:solidFill>
                <a:latin typeface="Arial" panose="020B0604020202020204" pitchFamily="34" charset="0"/>
                <a:cs typeface="Arial" panose="020B0604020202020204" pitchFamily="34" charset="0"/>
              </a:rPr>
              <a:t>Equitable sanitation</a:t>
            </a:r>
          </a:p>
        </p:txBody>
      </p:sp>
      <p:pic>
        <p:nvPicPr>
          <p:cNvPr id="25" name="Picture 24" descr="https://encrypted-tbn0.gstatic.com/images?q=tbn:ANd9GcSIPSEQ7-8vNDdju18U5KzFGno1aeVd2Jc-ZRBGVX--i5eGlNro"/>
          <p:cNvPicPr/>
          <p:nvPr/>
        </p:nvPicPr>
        <p:blipFill>
          <a:blip r:embed="rId5">
            <a:extLst>
              <a:ext uri="{28A0092B-C50C-407E-A947-70E740481C1C}">
                <a14:useLocalDpi xmlns:a14="http://schemas.microsoft.com/office/drawing/2010/main" val="0"/>
              </a:ext>
            </a:extLst>
          </a:blip>
          <a:srcRect/>
          <a:stretch>
            <a:fillRect/>
          </a:stretch>
        </p:blipFill>
        <p:spPr bwMode="auto">
          <a:xfrm>
            <a:off x="4572000" y="1330051"/>
            <a:ext cx="4041586" cy="3806930"/>
          </a:xfrm>
          <a:prstGeom prst="rect">
            <a:avLst/>
          </a:prstGeom>
          <a:noFill/>
          <a:ln>
            <a:noFill/>
          </a:ln>
        </p:spPr>
      </p:pic>
      <p:sp>
        <p:nvSpPr>
          <p:cNvPr id="26" name="TextBox 25"/>
          <p:cNvSpPr txBox="1"/>
          <p:nvPr/>
        </p:nvSpPr>
        <p:spPr>
          <a:xfrm>
            <a:off x="5112703" y="5247084"/>
            <a:ext cx="2876678" cy="230832"/>
          </a:xfrm>
          <a:prstGeom prst="rect">
            <a:avLst/>
          </a:prstGeom>
          <a:noFill/>
          <a:ln>
            <a:noFill/>
          </a:ln>
        </p:spPr>
        <p:txBody>
          <a:bodyPr wrap="square" rtlCol="0" anchor="ctr" anchorCtr="1">
            <a:spAutoFit/>
          </a:bodyPr>
          <a:lstStyle/>
          <a:p>
            <a:r>
              <a:rPr lang="en-US" sz="900" dirty="0">
                <a:latin typeface="Arial" panose="020B0604020202020204" pitchFamily="34" charset="0"/>
                <a:cs typeface="Arial" panose="020B0604020202020204" pitchFamily="34" charset="0"/>
              </a:rPr>
              <a:t>SANEX, </a:t>
            </a:r>
            <a:r>
              <a:rPr lang="en-US" sz="900" dirty="0" err="1">
                <a:latin typeface="Arial" panose="020B0604020202020204" pitchFamily="34" charset="0"/>
                <a:cs typeface="Arial" panose="020B0604020202020204" pitchFamily="34" charset="0"/>
              </a:rPr>
              <a:t>Loetacher</a:t>
            </a:r>
            <a:r>
              <a:rPr lang="en-US" sz="900" dirty="0">
                <a:latin typeface="Arial" panose="020B0604020202020204" pitchFamily="34" charset="0"/>
                <a:cs typeface="Arial" panose="020B0604020202020204" pitchFamily="34" charset="0"/>
              </a:rPr>
              <a:t>, 1998</a:t>
            </a:r>
          </a:p>
        </p:txBody>
      </p:sp>
      <p:sp>
        <p:nvSpPr>
          <p:cNvPr id="27" name="TextBox 26"/>
          <p:cNvSpPr txBox="1"/>
          <p:nvPr/>
        </p:nvSpPr>
        <p:spPr>
          <a:xfrm>
            <a:off x="5309095" y="5243309"/>
            <a:ext cx="2483894" cy="230832"/>
          </a:xfrm>
          <a:prstGeom prst="rect">
            <a:avLst/>
          </a:prstGeom>
          <a:noFill/>
          <a:ln>
            <a:noFill/>
          </a:ln>
        </p:spPr>
        <p:txBody>
          <a:bodyPr wrap="square" rtlCol="0" anchor="ctr" anchorCtr="1">
            <a:spAutoFit/>
          </a:bodyPr>
          <a:lstStyle/>
          <a:p>
            <a:r>
              <a:rPr lang="en-US" sz="900" dirty="0" err="1">
                <a:latin typeface="Arial" panose="020B0604020202020204" pitchFamily="34" charset="0"/>
                <a:cs typeface="Arial" panose="020B0604020202020204" pitchFamily="34" charset="0"/>
              </a:rPr>
              <a:t>SuSanA</a:t>
            </a:r>
            <a:r>
              <a:rPr lang="en-US" sz="900" dirty="0">
                <a:latin typeface="Arial" panose="020B0604020202020204" pitchFamily="34" charset="0"/>
                <a:cs typeface="Arial" panose="020B0604020202020204" pitchFamily="34" charset="0"/>
              </a:rPr>
              <a:t> Secretariat</a:t>
            </a:r>
          </a:p>
        </p:txBody>
      </p:sp>
      <p:sp>
        <p:nvSpPr>
          <p:cNvPr id="28" name="TextBox 27"/>
          <p:cNvSpPr txBox="1"/>
          <p:nvPr/>
        </p:nvSpPr>
        <p:spPr>
          <a:xfrm>
            <a:off x="5029317" y="5264785"/>
            <a:ext cx="3043450" cy="230832"/>
          </a:xfrm>
          <a:prstGeom prst="rect">
            <a:avLst/>
          </a:prstGeom>
          <a:noFill/>
          <a:ln>
            <a:solidFill>
              <a:schemeClr val="bg1"/>
            </a:solidFill>
          </a:ln>
        </p:spPr>
        <p:txBody>
          <a:bodyPr wrap="square" rtlCol="0" anchor="ctr" anchorCtr="1">
            <a:spAutoFit/>
          </a:bodyPr>
          <a:lstStyle/>
          <a:p>
            <a:r>
              <a:rPr lang="en-US" sz="900" dirty="0">
                <a:latin typeface="Arial" panose="020B0604020202020204" pitchFamily="34" charset="0"/>
                <a:cs typeface="Arial" panose="020B0604020202020204" pitchFamily="34" charset="0"/>
              </a:rPr>
              <a:t>environmentalwatchman.blogspot.com</a:t>
            </a:r>
          </a:p>
        </p:txBody>
      </p:sp>
      <p:sp>
        <p:nvSpPr>
          <p:cNvPr id="29" name="TextBox 28"/>
          <p:cNvSpPr txBox="1"/>
          <p:nvPr/>
        </p:nvSpPr>
        <p:spPr>
          <a:xfrm>
            <a:off x="4975669" y="5243309"/>
            <a:ext cx="3279295" cy="230832"/>
          </a:xfrm>
          <a:prstGeom prst="rect">
            <a:avLst/>
          </a:prstGeom>
          <a:noFill/>
          <a:ln>
            <a:solidFill>
              <a:schemeClr val="bg1"/>
            </a:solidFill>
          </a:ln>
        </p:spPr>
        <p:txBody>
          <a:bodyPr wrap="square" rtlCol="0" anchor="ctr" anchorCtr="1">
            <a:spAutoFit/>
          </a:bodyPr>
          <a:lstStyle/>
          <a:p>
            <a:r>
              <a:rPr lang="en-US" sz="900" dirty="0">
                <a:latin typeface="Arial" panose="020B0604020202020204" pitchFamily="34" charset="0"/>
                <a:cs typeface="Arial" panose="020B0604020202020204" pitchFamily="34" charset="0"/>
              </a:rPr>
              <a:t>Indianexpress.com</a:t>
            </a:r>
          </a:p>
        </p:txBody>
      </p:sp>
      <p:sp>
        <p:nvSpPr>
          <p:cNvPr id="24" name="Title 4"/>
          <p:cNvSpPr>
            <a:spLocks noGrp="1"/>
          </p:cNvSpPr>
          <p:nvPr>
            <p:ph type="title"/>
          </p:nvPr>
        </p:nvSpPr>
        <p:spPr>
          <a:xfrm>
            <a:off x="0" y="0"/>
            <a:ext cx="9144000" cy="914400"/>
          </a:xfrm>
        </p:spPr>
        <p:txBody>
          <a:bodyPr/>
          <a:lstStyle/>
          <a:p>
            <a:pPr indent="914400"/>
            <a:r>
              <a:rPr lang="en-US" dirty="0">
                <a:latin typeface="Arial" panose="020B0604020202020204" pitchFamily="34" charset="0"/>
                <a:cs typeface="Arial" panose="020B0604020202020204" pitchFamily="34" charset="0"/>
              </a:rPr>
              <a:t>Current Sanitation Ladder – WHO/UNICEF </a:t>
            </a:r>
          </a:p>
        </p:txBody>
      </p:sp>
      <p:pic>
        <p:nvPicPr>
          <p:cNvPr id="18" name="Picture 17" descr="http://static.indianexpress.com/m-images/M_Id_307658_sanitation_India.jpg"/>
          <p:cNvPicPr/>
          <p:nvPr/>
        </p:nvPicPr>
        <p:blipFill>
          <a:blip r:embed="rId6">
            <a:extLst>
              <a:ext uri="{28A0092B-C50C-407E-A947-70E740481C1C}">
                <a14:useLocalDpi xmlns:a14="http://schemas.microsoft.com/office/drawing/2010/main" val="0"/>
              </a:ext>
            </a:extLst>
          </a:blip>
          <a:srcRect/>
          <a:stretch>
            <a:fillRect/>
          </a:stretch>
        </p:blipFill>
        <p:spPr bwMode="auto">
          <a:xfrm>
            <a:off x="4745687" y="1522923"/>
            <a:ext cx="3739260" cy="3590278"/>
          </a:xfrm>
          <a:prstGeom prst="rect">
            <a:avLst/>
          </a:prstGeom>
          <a:noFill/>
          <a:ln>
            <a:noFill/>
          </a:ln>
        </p:spPr>
      </p:pic>
    </p:spTree>
    <p:extLst>
      <p:ext uri="{BB962C8B-B14F-4D97-AF65-F5344CB8AC3E}">
        <p14:creationId xmlns:p14="http://schemas.microsoft.com/office/powerpoint/2010/main" val="7212194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xit" presetSubtype="0" fill="hold" grpId="1" nodeType="withEffect">
                                  <p:stCondLst>
                                    <p:cond delay="0"/>
                                  </p:stCondLst>
                                  <p:childTnLst>
                                    <p:set>
                                      <p:cBhvr>
                                        <p:cTn id="16" dur="1" fill="hold">
                                          <p:stCondLst>
                                            <p:cond delay="0"/>
                                          </p:stCondLst>
                                        </p:cTn>
                                        <p:tgtEl>
                                          <p:spTgt spid="26"/>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par>
                                <p:cTn id="27" presetID="1" presetClass="exit" presetSubtype="0" fill="hold" grpId="1" nodeType="withEffect">
                                  <p:stCondLst>
                                    <p:cond delay="0"/>
                                  </p:stCondLst>
                                  <p:childTnLst>
                                    <p:set>
                                      <p:cBhvr>
                                        <p:cTn id="28" dur="1" fill="hold">
                                          <p:stCondLst>
                                            <p:cond delay="0"/>
                                          </p:stCondLst>
                                        </p:cTn>
                                        <p:tgtEl>
                                          <p:spTgt spid="27"/>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childTnLst>
                          </p:cTn>
                        </p:par>
                        <p:par>
                          <p:cTn id="37" fill="hold">
                            <p:stCondLst>
                              <p:cond delay="0"/>
                            </p:stCondLst>
                            <p:childTnLst>
                              <p:par>
                                <p:cTn id="38" presetID="1" presetClass="exit" presetSubtype="0" fill="hold" grpId="2" nodeType="afterEffect">
                                  <p:stCondLst>
                                    <p:cond delay="0"/>
                                  </p:stCondLst>
                                  <p:childTnLst>
                                    <p:set>
                                      <p:cBhvr>
                                        <p:cTn id="39" dur="1" fill="hold">
                                          <p:stCondLst>
                                            <p:cond delay="0"/>
                                          </p:stCondLst>
                                        </p:cTn>
                                        <p:tgtEl>
                                          <p:spTgt spid="28"/>
                                        </p:tgtEl>
                                        <p:attrNameLst>
                                          <p:attrName>style.visibility</p:attrName>
                                        </p:attrNameLst>
                                      </p:cBhvr>
                                      <p:to>
                                        <p:strVal val="hidden"/>
                                      </p:to>
                                    </p:set>
                                  </p:childTnLst>
                                </p:cTn>
                              </p:par>
                              <p:par>
                                <p:cTn id="40" presetID="1" presetClass="entr" presetSubtype="0" fill="hold" grpId="0" nodeType="withEffect">
                                  <p:stCondLst>
                                    <p:cond delay="0"/>
                                  </p:stCondLst>
                                  <p:childTnLst>
                                    <p:set>
                                      <p:cBhvr>
                                        <p:cTn id="41" dur="1" fill="hold">
                                          <p:stCondLst>
                                            <p:cond delay="0"/>
                                          </p:stCondLst>
                                        </p:cTn>
                                        <p:tgtEl>
                                          <p:spTgt spid="29"/>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25"/>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childTnLst>
                                </p:cTn>
                              </p:par>
                              <p:par>
                                <p:cTn id="48" presetID="1" presetClass="exit" presetSubtype="0" fill="hold" grpId="1" nodeType="withEffect">
                                  <p:stCondLst>
                                    <p:cond delay="0"/>
                                  </p:stCondLst>
                                  <p:childTnLst>
                                    <p:set>
                                      <p:cBhvr>
                                        <p:cTn id="49" dur="1" fill="hold">
                                          <p:stCondLst>
                                            <p:cond delay="0"/>
                                          </p:stCondLst>
                                        </p:cTn>
                                        <p:tgtEl>
                                          <p:spTgt spid="29"/>
                                        </p:tgtEl>
                                        <p:attrNameLst>
                                          <p:attrName>style.visibility</p:attrName>
                                        </p:attrNameLst>
                                      </p:cBhvr>
                                      <p:to>
                                        <p:strVal val="hidden"/>
                                      </p:to>
                                    </p:set>
                                  </p:childTnLst>
                                </p:cTn>
                              </p:par>
                              <p:par>
                                <p:cTn id="50" presetID="1" presetClass="exit" presetSubtype="0" fill="hold" nodeType="withEffect">
                                  <p:stCondLst>
                                    <p:cond delay="0"/>
                                  </p:stCondLst>
                                  <p:childTnLst>
                                    <p:set>
                                      <p:cBhvr>
                                        <p:cTn id="51" dur="1" fill="hold">
                                          <p:stCondLst>
                                            <p:cond delay="0"/>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23" grpId="0" animBg="1"/>
      <p:bldP spid="26" grpId="0"/>
      <p:bldP spid="26" grpId="1"/>
      <p:bldP spid="27" grpId="0"/>
      <p:bldP spid="27" grpId="1"/>
      <p:bldP spid="28" grpId="0" animBg="1"/>
      <p:bldP spid="28" grpId="2" animBg="1"/>
      <p:bldP spid="29" grpId="0" animBg="1"/>
      <p:bldP spid="29"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720563" y="4111482"/>
            <a:ext cx="1767514" cy="715581"/>
          </a:xfrm>
          <a:prstGeom prst="rect">
            <a:avLst/>
          </a:prstGeom>
          <a:noFill/>
        </p:spPr>
        <p:txBody>
          <a:bodyPr wrap="square" rtlCol="0">
            <a:spAutoFit/>
          </a:bodyPr>
          <a:lstStyle/>
          <a:p>
            <a:pPr algn="ctr"/>
            <a:r>
              <a:rPr lang="en-US" sz="1350" dirty="0">
                <a:latin typeface="Arial" panose="020B0604020202020204" pitchFamily="34" charset="0"/>
                <a:cs typeface="Arial" panose="020B0604020202020204" pitchFamily="34" charset="0"/>
              </a:rPr>
              <a:t>Environmental: </a:t>
            </a:r>
          </a:p>
          <a:p>
            <a:pPr algn="ctr"/>
            <a:r>
              <a:rPr lang="en-US" sz="1350" dirty="0">
                <a:latin typeface="Arial" panose="020B0604020202020204" pitchFamily="34" charset="0"/>
                <a:cs typeface="Arial" panose="020B0604020202020204" pitchFamily="34" charset="0"/>
              </a:rPr>
              <a:t>Design, location</a:t>
            </a:r>
          </a:p>
          <a:p>
            <a:pPr algn="ctr"/>
            <a:endParaRPr lang="en-US" sz="1350" dirty="0"/>
          </a:p>
        </p:txBody>
      </p:sp>
      <p:sp>
        <p:nvSpPr>
          <p:cNvPr id="8" name="TextBox 7"/>
          <p:cNvSpPr txBox="1"/>
          <p:nvPr/>
        </p:nvSpPr>
        <p:spPr>
          <a:xfrm>
            <a:off x="5062721" y="4110547"/>
            <a:ext cx="1533159" cy="507831"/>
          </a:xfrm>
          <a:prstGeom prst="rect">
            <a:avLst/>
          </a:prstGeom>
          <a:noFill/>
        </p:spPr>
        <p:txBody>
          <a:bodyPr wrap="square" rtlCol="0">
            <a:spAutoFit/>
          </a:bodyPr>
          <a:lstStyle/>
          <a:p>
            <a:pPr algn="ctr"/>
            <a:r>
              <a:rPr lang="en-US" sz="1350" dirty="0">
                <a:latin typeface="Arial" panose="020B0604020202020204" pitchFamily="34" charset="0"/>
                <a:cs typeface="Arial" panose="020B0604020202020204" pitchFamily="34" charset="0"/>
              </a:rPr>
              <a:t>Societal:</a:t>
            </a:r>
          </a:p>
          <a:p>
            <a:pPr algn="ctr"/>
            <a:r>
              <a:rPr lang="en-US" sz="1350" dirty="0">
                <a:latin typeface="Arial" panose="020B0604020202020204" pitchFamily="34" charset="0"/>
                <a:cs typeface="Arial" panose="020B0604020202020204" pitchFamily="34" charset="0"/>
              </a:rPr>
              <a:t>Attitudes, beliefs</a:t>
            </a:r>
          </a:p>
        </p:txBody>
      </p:sp>
      <p:sp>
        <p:nvSpPr>
          <p:cNvPr id="11" name="TextBox 10"/>
          <p:cNvSpPr txBox="1"/>
          <p:nvPr/>
        </p:nvSpPr>
        <p:spPr>
          <a:xfrm>
            <a:off x="7170524" y="4110547"/>
            <a:ext cx="1543050" cy="507831"/>
          </a:xfrm>
          <a:prstGeom prst="rect">
            <a:avLst/>
          </a:prstGeom>
          <a:noFill/>
        </p:spPr>
        <p:txBody>
          <a:bodyPr wrap="square" rtlCol="0">
            <a:spAutoFit/>
          </a:bodyPr>
          <a:lstStyle/>
          <a:p>
            <a:pPr algn="ctr"/>
            <a:r>
              <a:rPr lang="en-US" sz="1350" dirty="0">
                <a:latin typeface="Arial" panose="020B0604020202020204" pitchFamily="34" charset="0"/>
                <a:cs typeface="Arial" panose="020B0604020202020204" pitchFamily="34" charset="0"/>
              </a:rPr>
              <a:t>Institutional:</a:t>
            </a:r>
          </a:p>
          <a:p>
            <a:pPr algn="ctr"/>
            <a:r>
              <a:rPr lang="en-US" sz="1350" dirty="0">
                <a:latin typeface="Arial" panose="020B0604020202020204" pitchFamily="34" charset="0"/>
                <a:cs typeface="Arial" panose="020B0604020202020204" pitchFamily="34" charset="0"/>
              </a:rPr>
              <a:t>Inclusive policies</a:t>
            </a:r>
          </a:p>
        </p:txBody>
      </p:sp>
      <p:pic>
        <p:nvPicPr>
          <p:cNvPr id="3" name="Picture 2"/>
          <p:cNvPicPr>
            <a:picLocks noChangeAspect="1"/>
          </p:cNvPicPr>
          <p:nvPr/>
        </p:nvPicPr>
        <p:blipFill>
          <a:blip r:embed="rId3"/>
          <a:stretch>
            <a:fillRect/>
          </a:stretch>
        </p:blipFill>
        <p:spPr>
          <a:xfrm>
            <a:off x="276922" y="1787638"/>
            <a:ext cx="2007394" cy="2007395"/>
          </a:xfrm>
          <a:prstGeom prst="rect">
            <a:avLst/>
          </a:prstGeom>
        </p:spPr>
      </p:pic>
      <p:sp>
        <p:nvSpPr>
          <p:cNvPr id="4" name="TextBox 3"/>
          <p:cNvSpPr txBox="1"/>
          <p:nvPr/>
        </p:nvSpPr>
        <p:spPr>
          <a:xfrm>
            <a:off x="411710" y="4111482"/>
            <a:ext cx="1737818" cy="715581"/>
          </a:xfrm>
          <a:prstGeom prst="rect">
            <a:avLst/>
          </a:prstGeom>
          <a:noFill/>
          <a:ln>
            <a:solidFill>
              <a:schemeClr val="bg1"/>
            </a:solidFill>
          </a:ln>
        </p:spPr>
        <p:txBody>
          <a:bodyPr wrap="square" rtlCol="0" anchor="ctr" anchorCtr="1">
            <a:spAutoFit/>
          </a:bodyPr>
          <a:lstStyle/>
          <a:p>
            <a:pPr lvl="0" algn="ctr"/>
            <a:r>
              <a:rPr lang="en-US" sz="1350" dirty="0">
                <a:latin typeface="Arial" panose="020B0604020202020204" pitchFamily="34" charset="0"/>
                <a:cs typeface="Arial" panose="020B0604020202020204" pitchFamily="34" charset="0"/>
              </a:rPr>
              <a:t>Personal: </a:t>
            </a:r>
            <a:r>
              <a:rPr lang="en-GB" sz="1350" dirty="0">
                <a:latin typeface="Arial" panose="020B0604020202020204" pitchFamily="34" charset="0"/>
                <a:cs typeface="Arial" panose="020B0604020202020204" pitchFamily="34" charset="0"/>
              </a:rPr>
              <a:t>Cognitive,  physical, </a:t>
            </a:r>
            <a:r>
              <a:rPr lang="en-US" sz="1350" dirty="0">
                <a:latin typeface="Arial" panose="020B0604020202020204" pitchFamily="34" charset="0"/>
                <a:cs typeface="Arial" panose="020B0604020202020204" pitchFamily="34" charset="0"/>
              </a:rPr>
              <a:t>sensory abilities</a:t>
            </a:r>
          </a:p>
        </p:txBody>
      </p:sp>
      <p:sp>
        <p:nvSpPr>
          <p:cNvPr id="14" name="TextBox 13"/>
          <p:cNvSpPr txBox="1"/>
          <p:nvPr/>
        </p:nvSpPr>
        <p:spPr>
          <a:xfrm>
            <a:off x="276922" y="6092528"/>
            <a:ext cx="7850605" cy="692497"/>
          </a:xfrm>
          <a:prstGeom prst="rect">
            <a:avLst/>
          </a:prstGeom>
          <a:noFill/>
        </p:spPr>
        <p:txBody>
          <a:bodyPr wrap="square" rtlCol="0">
            <a:spAutoFit/>
          </a:bodyPr>
          <a:lstStyle/>
          <a:p>
            <a:r>
              <a:rPr lang="en-US" sz="600" dirty="0"/>
              <a:t>Compassionandchoices.org</a:t>
            </a:r>
          </a:p>
          <a:p>
            <a:r>
              <a:rPr lang="en-US" sz="600" dirty="0"/>
              <a:t>blog.ncpad.org, avenuescoaching.com</a:t>
            </a:r>
          </a:p>
          <a:p>
            <a:endParaRPr lang="en-US" sz="1350" dirty="0"/>
          </a:p>
          <a:p>
            <a:endParaRPr lang="en-US" sz="1350" dirty="0"/>
          </a:p>
        </p:txBody>
      </p:sp>
      <p:sp>
        <p:nvSpPr>
          <p:cNvPr id="13" name="Slide Number Placeholder 12"/>
          <p:cNvSpPr>
            <a:spLocks noGrp="1"/>
          </p:cNvSpPr>
          <p:nvPr>
            <p:ph type="sldNum" sz="quarter" idx="4"/>
          </p:nvPr>
        </p:nvSpPr>
        <p:spPr/>
        <p:txBody>
          <a:bodyPr/>
          <a:lstStyle/>
          <a:p>
            <a:fld id="{401CF334-2D5C-4859-84A6-CA7E6E43FAEB}" type="slidenum">
              <a:rPr lang="en-US" smtClean="0"/>
              <a:pPr/>
              <a:t>7</a:t>
            </a:fld>
            <a:endParaRPr lang="en-US" dirty="0"/>
          </a:p>
        </p:txBody>
      </p:sp>
      <p:pic>
        <p:nvPicPr>
          <p:cNvPr id="15" name="Picture 14" descr="https://encrypted-tbn0.gstatic.com/images?q=tbn:ANd9GcRhudUp5cN09TnbN64hvlGYLm_pvFwtpKScuwTIkma8jmux89APYA"/>
          <p:cNvPicPr/>
          <p:nvPr/>
        </p:nvPicPr>
        <p:blipFill>
          <a:blip r:embed="rId4">
            <a:extLst>
              <a:ext uri="{28A0092B-C50C-407E-A947-70E740481C1C}">
                <a14:useLocalDpi xmlns:a14="http://schemas.microsoft.com/office/drawing/2010/main" val="0"/>
              </a:ext>
            </a:extLst>
          </a:blip>
          <a:srcRect/>
          <a:stretch>
            <a:fillRect/>
          </a:stretch>
        </p:blipFill>
        <p:spPr bwMode="auto">
          <a:xfrm>
            <a:off x="6930522" y="1787638"/>
            <a:ext cx="2007395" cy="2007395"/>
          </a:xfrm>
          <a:prstGeom prst="rect">
            <a:avLst/>
          </a:prstGeom>
          <a:noFill/>
          <a:ln>
            <a:noFill/>
          </a:ln>
        </p:spPr>
      </p:pic>
      <p:pic>
        <p:nvPicPr>
          <p:cNvPr id="16" name="Content Placeholder 15" descr="https://sanitationupdates.files.wordpress.com/2014/12/56654-600_px-56654.jpg"/>
          <p:cNvPicPr>
            <a:picLocks noGrp="1"/>
          </p:cNvPicPr>
          <p:nvPr>
            <p:ph sz="quarter" idx="1"/>
          </p:nvPr>
        </p:nvPicPr>
        <p:blipFill rotWithShape="1">
          <a:blip r:embed="rId5">
            <a:extLst>
              <a:ext uri="{28A0092B-C50C-407E-A947-70E740481C1C}">
                <a14:useLocalDpi xmlns:a14="http://schemas.microsoft.com/office/drawing/2010/main" val="0"/>
              </a:ext>
            </a:extLst>
          </a:blip>
          <a:srcRect l="4574" t="5002" r="9138" b="13495"/>
          <a:stretch/>
        </p:blipFill>
        <p:spPr bwMode="auto">
          <a:xfrm>
            <a:off x="2415535" y="1810877"/>
            <a:ext cx="2237436" cy="1984155"/>
          </a:xfrm>
          <a:prstGeom prst="rect">
            <a:avLst/>
          </a:prstGeom>
          <a:noFill/>
          <a:ln>
            <a:noFill/>
          </a:ln>
          <a:extLst>
            <a:ext uri="{53640926-AAD7-44D8-BBD7-CCE9431645EC}">
              <a14:shadowObscured xmlns:a14="http://schemas.microsoft.com/office/drawing/2010/main"/>
            </a:ext>
          </a:extLst>
        </p:spPr>
      </p:pic>
      <p:pic>
        <p:nvPicPr>
          <p:cNvPr id="17" name="Picture 16" descr="http://hcdg.org/pix/disability-150.gif"/>
          <p:cNvPicPr/>
          <p:nvPr/>
        </p:nvPicPr>
        <p:blipFill>
          <a:blip r:embed="rId6">
            <a:extLst>
              <a:ext uri="{28A0092B-C50C-407E-A947-70E740481C1C}">
                <a14:useLocalDpi xmlns:a14="http://schemas.microsoft.com/office/drawing/2010/main" val="0"/>
              </a:ext>
            </a:extLst>
          </a:blip>
          <a:srcRect/>
          <a:stretch>
            <a:fillRect/>
          </a:stretch>
        </p:blipFill>
        <p:spPr bwMode="auto">
          <a:xfrm>
            <a:off x="4925733" y="1800895"/>
            <a:ext cx="1732027" cy="2004117"/>
          </a:xfrm>
          <a:prstGeom prst="rect">
            <a:avLst/>
          </a:prstGeom>
          <a:noFill/>
          <a:ln>
            <a:solidFill>
              <a:schemeClr val="tx2"/>
            </a:solidFill>
          </a:ln>
        </p:spPr>
      </p:pic>
      <p:sp>
        <p:nvSpPr>
          <p:cNvPr id="18" name="Title 4"/>
          <p:cNvSpPr txBox="1">
            <a:spLocks/>
          </p:cNvSpPr>
          <p:nvPr/>
        </p:nvSpPr>
        <p:spPr>
          <a:xfrm>
            <a:off x="0" y="0"/>
            <a:ext cx="9144000" cy="914400"/>
          </a:xfrm>
          <a:prstGeom prst="rect">
            <a:avLst/>
          </a:prstGeom>
        </p:spPr>
        <p:txBody>
          <a:bodyPr bIns="91440" anchor="b" anchorCtr="0">
            <a:normAutofit/>
          </a:bodyPr>
          <a:lstStyle>
            <a:lvl1pPr algn="l" rtl="0" eaLnBrk="1" latinLnBrk="0" hangingPunct="1">
              <a:spcBef>
                <a:spcPct val="0"/>
              </a:spcBef>
              <a:buNone/>
              <a:defRPr kumimoji="0" sz="3000" kern="1200">
                <a:solidFill>
                  <a:schemeClr val="tx2"/>
                </a:solidFill>
                <a:latin typeface="+mj-lt"/>
                <a:ea typeface="+mj-ea"/>
                <a:cs typeface="+mj-cs"/>
              </a:defRPr>
            </a:lvl1pPr>
          </a:lstStyle>
          <a:p>
            <a:pPr indent="914400"/>
            <a:r>
              <a:rPr lang="en-US" dirty="0">
                <a:latin typeface="Arial" panose="020B0604020202020204" pitchFamily="34" charset="0"/>
                <a:cs typeface="Arial" panose="020B0604020202020204" pitchFamily="34" charset="0"/>
              </a:rPr>
              <a:t>Factors affecting access</a:t>
            </a:r>
          </a:p>
        </p:txBody>
      </p:sp>
      <p:cxnSp>
        <p:nvCxnSpPr>
          <p:cNvPr id="10" name="Straight Arrow Connector 9"/>
          <p:cNvCxnSpPr/>
          <p:nvPr/>
        </p:nvCxnSpPr>
        <p:spPr>
          <a:xfrm>
            <a:off x="3626603" y="4827063"/>
            <a:ext cx="0" cy="635430"/>
          </a:xfrm>
          <a:prstGeom prst="straightConnector1">
            <a:avLst/>
          </a:prstGeom>
          <a:ln>
            <a:solidFill>
              <a:srgbClr val="041A9B"/>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103033" y="5699177"/>
            <a:ext cx="3334864" cy="369332"/>
          </a:xfrm>
          <a:prstGeom prst="rect">
            <a:avLst/>
          </a:prstGeom>
          <a:noFill/>
          <a:ln>
            <a:solidFill>
              <a:schemeClr val="bg1"/>
            </a:solidFill>
          </a:ln>
        </p:spPr>
        <p:txBody>
          <a:bodyPr wrap="square" rtlCol="0" anchor="ctr" anchorCtr="1">
            <a:spAutoFit/>
          </a:bodyPr>
          <a:lstStyle/>
          <a:p>
            <a:r>
              <a:rPr lang="en-US" dirty="0">
                <a:latin typeface="Arial" panose="020B0604020202020204" pitchFamily="34" charset="0"/>
                <a:cs typeface="Arial" panose="020B0604020202020204" pitchFamily="34" charset="0"/>
              </a:rPr>
              <a:t>Use of Assistive Technology</a:t>
            </a:r>
          </a:p>
        </p:txBody>
      </p:sp>
    </p:spTree>
    <p:extLst>
      <p:ext uri="{BB962C8B-B14F-4D97-AF65-F5344CB8AC3E}">
        <p14:creationId xmlns:p14="http://schemas.microsoft.com/office/powerpoint/2010/main" val="14277674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54182" y="1269966"/>
            <a:ext cx="8007050" cy="4661115"/>
          </a:xfrm>
        </p:spPr>
        <p:txBody>
          <a:bodyPr>
            <a:normAutofit/>
          </a:bodyPr>
          <a:lstStyle/>
          <a:p>
            <a:pPr>
              <a:buClr>
                <a:srgbClr val="041A9B"/>
              </a:buClr>
              <a:buSzPct val="100000"/>
              <a:buFont typeface="Arial" panose="020B0604020202020204" pitchFamily="34" charset="0"/>
              <a:buChar char="•"/>
            </a:pPr>
            <a:r>
              <a:rPr lang="en-GB" sz="2000" dirty="0">
                <a:latin typeface="Arial" panose="020B0604020202020204" pitchFamily="34" charset="0"/>
                <a:cs typeface="Arial" panose="020B0604020202020204" pitchFamily="34" charset="0"/>
              </a:rPr>
              <a:t>Any device, system, or software used to improve or maintain the functioning of individuals with disabilities</a:t>
            </a:r>
          </a:p>
          <a:p>
            <a:pPr>
              <a:buClr>
                <a:srgbClr val="041A9B"/>
              </a:buClr>
            </a:pPr>
            <a:endParaRPr lang="en-GB" sz="2000" dirty="0">
              <a:latin typeface="Arial" panose="020B0604020202020204" pitchFamily="34" charset="0"/>
              <a:cs typeface="Arial" panose="020B0604020202020204" pitchFamily="34" charset="0"/>
            </a:endParaRPr>
          </a:p>
          <a:p>
            <a:pPr>
              <a:buClr>
                <a:srgbClr val="041A9B"/>
              </a:buClr>
            </a:pPr>
            <a:endParaRPr lang="en-GB" sz="2000"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a:stretch>
            <a:fillRect/>
          </a:stretch>
        </p:blipFill>
        <p:spPr>
          <a:xfrm>
            <a:off x="588302" y="2449720"/>
            <a:ext cx="8132618" cy="2667000"/>
          </a:xfrm>
          <a:prstGeom prst="rect">
            <a:avLst/>
          </a:prstGeom>
        </p:spPr>
      </p:pic>
      <p:sp>
        <p:nvSpPr>
          <p:cNvPr id="6" name="TextBox 5"/>
          <p:cNvSpPr txBox="1"/>
          <p:nvPr/>
        </p:nvSpPr>
        <p:spPr>
          <a:xfrm>
            <a:off x="2624920" y="5533677"/>
            <a:ext cx="4059382" cy="230832"/>
          </a:xfrm>
          <a:prstGeom prst="rect">
            <a:avLst/>
          </a:prstGeom>
          <a:noFill/>
          <a:ln>
            <a:noFill/>
          </a:ln>
        </p:spPr>
        <p:txBody>
          <a:bodyPr wrap="square" rtlCol="0" anchor="ctr" anchorCtr="1">
            <a:spAutoFit/>
          </a:bodyPr>
          <a:lstStyle/>
          <a:p>
            <a:r>
              <a:rPr lang="en-US" sz="900" dirty="0">
                <a:latin typeface="Arial" panose="020B0604020202020204" pitchFamily="34" charset="0"/>
                <a:cs typeface="Arial" panose="020B0604020202020204" pitchFamily="34" charset="0"/>
              </a:rPr>
              <a:t>eliteorthocare.com</a:t>
            </a:r>
          </a:p>
        </p:txBody>
      </p:sp>
      <p:sp>
        <p:nvSpPr>
          <p:cNvPr id="8" name="Slide Number Placeholder 7"/>
          <p:cNvSpPr>
            <a:spLocks noGrp="1"/>
          </p:cNvSpPr>
          <p:nvPr>
            <p:ph type="sldNum" sz="quarter" idx="4"/>
          </p:nvPr>
        </p:nvSpPr>
        <p:spPr/>
        <p:txBody>
          <a:bodyPr/>
          <a:lstStyle/>
          <a:p>
            <a:fld id="{401CF334-2D5C-4859-84A6-CA7E6E43FAEB}" type="slidenum">
              <a:rPr lang="en-US" smtClean="0"/>
              <a:pPr/>
              <a:t>8</a:t>
            </a:fld>
            <a:endParaRPr lang="en-US" dirty="0"/>
          </a:p>
        </p:txBody>
      </p:sp>
      <p:sp>
        <p:nvSpPr>
          <p:cNvPr id="7" name="Title 4"/>
          <p:cNvSpPr txBox="1">
            <a:spLocks/>
          </p:cNvSpPr>
          <p:nvPr/>
        </p:nvSpPr>
        <p:spPr>
          <a:xfrm>
            <a:off x="0" y="-58994"/>
            <a:ext cx="9144000" cy="914400"/>
          </a:xfrm>
          <a:prstGeom prst="rect">
            <a:avLst/>
          </a:prstGeom>
        </p:spPr>
        <p:txBody>
          <a:bodyPr bIns="91440" anchor="b" anchorCtr="0">
            <a:normAutofit/>
          </a:bodyPr>
          <a:lstStyle>
            <a:lvl1pPr algn="l" rtl="0" eaLnBrk="1" latinLnBrk="0" hangingPunct="1">
              <a:spcBef>
                <a:spcPct val="0"/>
              </a:spcBef>
              <a:buNone/>
              <a:defRPr kumimoji="0" sz="3000" kern="1200">
                <a:solidFill>
                  <a:schemeClr val="tx2"/>
                </a:solidFill>
                <a:latin typeface="+mj-lt"/>
                <a:ea typeface="+mj-ea"/>
                <a:cs typeface="+mj-cs"/>
              </a:defRPr>
            </a:lvl1pPr>
          </a:lstStyle>
          <a:p>
            <a:pPr indent="914400"/>
            <a:r>
              <a:rPr lang="en-US" dirty="0">
                <a:latin typeface="Arial" panose="020B0604020202020204" pitchFamily="34" charset="0"/>
                <a:cs typeface="Arial" panose="020B0604020202020204" pitchFamily="34" charset="0"/>
              </a:rPr>
              <a:t>Assistive Technology</a:t>
            </a:r>
          </a:p>
        </p:txBody>
      </p:sp>
    </p:spTree>
    <p:extLst>
      <p:ext uri="{BB962C8B-B14F-4D97-AF65-F5344CB8AC3E}">
        <p14:creationId xmlns:p14="http://schemas.microsoft.com/office/powerpoint/2010/main" val="16856131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quarter" idx="1"/>
          </p:nvPr>
        </p:nvPicPr>
        <p:blipFill>
          <a:blip r:embed="rId2"/>
          <a:stretch>
            <a:fillRect/>
          </a:stretch>
        </p:blipFill>
        <p:spPr>
          <a:xfrm>
            <a:off x="914400" y="2203035"/>
            <a:ext cx="3415145" cy="3415145"/>
          </a:xfrm>
          <a:prstGeom prst="rect">
            <a:avLst/>
          </a:prstGeom>
        </p:spPr>
      </p:pic>
      <p:sp>
        <p:nvSpPr>
          <p:cNvPr id="6" name="Rectangle 5"/>
          <p:cNvSpPr/>
          <p:nvPr/>
        </p:nvSpPr>
        <p:spPr>
          <a:xfrm>
            <a:off x="914401" y="1164423"/>
            <a:ext cx="7772400" cy="707886"/>
          </a:xfrm>
          <a:prstGeom prst="rect">
            <a:avLst/>
          </a:prstGeom>
        </p:spPr>
        <p:txBody>
          <a:bodyPr wrap="square">
            <a:spAutoFit/>
          </a:bodyPr>
          <a:lstStyle/>
          <a:p>
            <a:pPr marL="285750" indent="-285750">
              <a:buClr>
                <a:srgbClr val="041A9B"/>
              </a:buClr>
              <a:buFont typeface="Arial" panose="020B0604020202020204" pitchFamily="34" charset="0"/>
              <a:buChar char="•"/>
            </a:pPr>
            <a:r>
              <a:rPr lang="en-GB" sz="2000" dirty="0">
                <a:latin typeface="Arial" panose="020B0604020202020204" pitchFamily="34" charset="0"/>
                <a:cs typeface="Arial" panose="020B0604020202020204" pitchFamily="34" charset="0"/>
              </a:rPr>
              <a:t>Sophisticated devices for high-resource settings, simple devices for low- and middle-income settings</a:t>
            </a:r>
          </a:p>
        </p:txBody>
      </p:sp>
      <p:pic>
        <p:nvPicPr>
          <p:cNvPr id="7" name="Picture 6"/>
          <p:cNvPicPr>
            <a:picLocks noChangeAspect="1"/>
          </p:cNvPicPr>
          <p:nvPr/>
        </p:nvPicPr>
        <p:blipFill>
          <a:blip r:embed="rId3"/>
          <a:stretch>
            <a:fillRect/>
          </a:stretch>
        </p:blipFill>
        <p:spPr>
          <a:xfrm>
            <a:off x="5577772" y="1962585"/>
            <a:ext cx="2432945" cy="3753146"/>
          </a:xfrm>
          <a:prstGeom prst="rect">
            <a:avLst/>
          </a:prstGeom>
        </p:spPr>
      </p:pic>
      <p:sp>
        <p:nvSpPr>
          <p:cNvPr id="8" name="TextBox 7"/>
          <p:cNvSpPr txBox="1"/>
          <p:nvPr/>
        </p:nvSpPr>
        <p:spPr>
          <a:xfrm>
            <a:off x="1037229" y="5882220"/>
            <a:ext cx="3394363" cy="230832"/>
          </a:xfrm>
          <a:prstGeom prst="rect">
            <a:avLst/>
          </a:prstGeom>
          <a:noFill/>
          <a:ln>
            <a:noFill/>
          </a:ln>
        </p:spPr>
        <p:txBody>
          <a:bodyPr wrap="square" rtlCol="0" anchor="ctr" anchorCtr="1">
            <a:spAutoFit/>
          </a:bodyPr>
          <a:lstStyle/>
          <a:p>
            <a:r>
              <a:rPr lang="en-US" sz="900" dirty="0">
                <a:latin typeface="Arial" panose="020B0604020202020204" pitchFamily="34" charset="0"/>
                <a:cs typeface="Arial" panose="020B0604020202020204" pitchFamily="34" charset="0"/>
              </a:rPr>
              <a:t>ncmedical.com</a:t>
            </a:r>
          </a:p>
        </p:txBody>
      </p:sp>
      <p:sp>
        <p:nvSpPr>
          <p:cNvPr id="9" name="TextBox 8"/>
          <p:cNvSpPr txBox="1"/>
          <p:nvPr/>
        </p:nvSpPr>
        <p:spPr>
          <a:xfrm>
            <a:off x="5463847" y="5923228"/>
            <a:ext cx="2660794" cy="230832"/>
          </a:xfrm>
          <a:prstGeom prst="rect">
            <a:avLst/>
          </a:prstGeom>
          <a:noFill/>
          <a:ln>
            <a:noFill/>
          </a:ln>
        </p:spPr>
        <p:txBody>
          <a:bodyPr wrap="square" rtlCol="0" anchor="ctr" anchorCtr="1">
            <a:spAutoFit/>
          </a:bodyPr>
          <a:lstStyle/>
          <a:p>
            <a:r>
              <a:rPr lang="en-US" sz="900" dirty="0">
                <a:latin typeface="Arial" panose="020B0604020202020204" pitchFamily="34" charset="0"/>
                <a:cs typeface="Arial" panose="020B0604020202020204" pitchFamily="34" charset="0"/>
              </a:rPr>
              <a:t>Jones and Reed, 2005</a:t>
            </a:r>
          </a:p>
        </p:txBody>
      </p:sp>
      <p:sp>
        <p:nvSpPr>
          <p:cNvPr id="11" name="Slide Number Placeholder 10"/>
          <p:cNvSpPr>
            <a:spLocks noGrp="1"/>
          </p:cNvSpPr>
          <p:nvPr>
            <p:ph type="sldNum" sz="quarter" idx="4"/>
          </p:nvPr>
        </p:nvSpPr>
        <p:spPr>
          <a:xfrm>
            <a:off x="8407023" y="6222334"/>
            <a:ext cx="573204" cy="457200"/>
          </a:xfrm>
        </p:spPr>
        <p:txBody>
          <a:bodyPr/>
          <a:lstStyle/>
          <a:p>
            <a:fld id="{401CF334-2D5C-4859-84A6-CA7E6E43FAEB}" type="slidenum">
              <a:rPr lang="en-US" smtClean="0"/>
              <a:pPr/>
              <a:t>9</a:t>
            </a:fld>
            <a:endParaRPr lang="en-US" dirty="0"/>
          </a:p>
        </p:txBody>
      </p:sp>
      <p:sp>
        <p:nvSpPr>
          <p:cNvPr id="10" name="Title 4"/>
          <p:cNvSpPr txBox="1">
            <a:spLocks/>
          </p:cNvSpPr>
          <p:nvPr/>
        </p:nvSpPr>
        <p:spPr>
          <a:xfrm>
            <a:off x="0" y="0"/>
            <a:ext cx="9144000" cy="914400"/>
          </a:xfrm>
          <a:prstGeom prst="rect">
            <a:avLst/>
          </a:prstGeom>
        </p:spPr>
        <p:txBody>
          <a:bodyPr bIns="91440" anchor="b" anchorCtr="0">
            <a:normAutofit/>
          </a:bodyPr>
          <a:lstStyle>
            <a:lvl1pPr algn="l" rtl="0" eaLnBrk="1" latinLnBrk="0" hangingPunct="1">
              <a:spcBef>
                <a:spcPct val="0"/>
              </a:spcBef>
              <a:buNone/>
              <a:defRPr kumimoji="0" sz="3000" kern="1200">
                <a:solidFill>
                  <a:schemeClr val="tx2"/>
                </a:solidFill>
                <a:latin typeface="+mj-lt"/>
                <a:ea typeface="+mj-ea"/>
                <a:cs typeface="+mj-cs"/>
              </a:defRPr>
            </a:lvl1pPr>
          </a:lstStyle>
          <a:p>
            <a:pPr indent="914400"/>
            <a:r>
              <a:rPr lang="en-US" dirty="0">
                <a:latin typeface="Arial" panose="020B0604020202020204" pitchFamily="34" charset="0"/>
                <a:cs typeface="Arial" panose="020B0604020202020204" pitchFamily="34" charset="0"/>
              </a:rPr>
              <a:t>Assistive Technology</a:t>
            </a:r>
          </a:p>
        </p:txBody>
      </p:sp>
    </p:spTree>
    <p:extLst>
      <p:ext uri="{BB962C8B-B14F-4D97-AF65-F5344CB8AC3E}">
        <p14:creationId xmlns:p14="http://schemas.microsoft.com/office/powerpoint/2010/main" val="22661243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arterly earnings presentation">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Century Gothic-Palatino Linotyp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spDef>
      <a:spPr/>
      <a:bodyPr rtlCol="0" anchor="ctr"/>
      <a:lstStyle>
        <a:defPPr algn="ctr">
          <a:defRPr dirty="0"/>
        </a:defPPr>
      </a:lstStyle>
      <a:style>
        <a:lnRef idx="3">
          <a:schemeClr val="lt1"/>
        </a:lnRef>
        <a:fillRef idx="1">
          <a:schemeClr val="accent2"/>
        </a:fillRef>
        <a:effectRef idx="1">
          <a:schemeClr val="accent2"/>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square" rtlCol="0" anchor="ctr" anchorCtr="1">
        <a:spAutoFit/>
      </a:bodyPr>
      <a:lstStyle>
        <a:defPPr>
          <a:defRPr dirty="0"/>
        </a:defPPr>
      </a:lstStyle>
    </a:txDef>
  </a:objectDefaults>
  <a:extraClrSchemeLst/>
  <a:extLst>
    <a:ext uri="{05A4C25C-085E-4340-85A3-A5531E510DB2}">
      <thm15:themeFamily xmlns:thm15="http://schemas.microsoft.com/office/thememl/2012/main" name="Quarterly earnings presentation" id="{0D943C51-2B86-4013-B604-53D1EF40AFB5}" vid="{0D6FE234-CE13-49D3-9FC5-DC9E562B90C3}"/>
    </a:ext>
  </a:extLst>
</a:theme>
</file>

<file path=ppt/theme/theme2.xml><?xml version="1.0" encoding="utf-8"?>
<a:theme xmlns:a="http://schemas.openxmlformats.org/drawingml/2006/main" name="Office Theme">
  <a:themeElements>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9ACA5120-B600-4FC7-B83A-931CE0EEE49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Quarterly earnings presentation</Template>
  <TotalTime>0</TotalTime>
  <Words>1328</Words>
  <Application>Microsoft Office PowerPoint</Application>
  <PresentationFormat>On-screen Show (4:3)</PresentationFormat>
  <Paragraphs>236</Paragraphs>
  <Slides>24</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ＭＳ Ｐゴシック</vt:lpstr>
      <vt:lpstr>Arial</vt:lpstr>
      <vt:lpstr>Century Gothic</vt:lpstr>
      <vt:lpstr>Palatino Linotype</vt:lpstr>
      <vt:lpstr>Times New Roman</vt:lpstr>
      <vt:lpstr>Wingdings 2</vt:lpstr>
      <vt:lpstr>Quarterly earnings presentation</vt:lpstr>
      <vt:lpstr>PowerPoint Presentation</vt:lpstr>
      <vt:lpstr>Outline</vt:lpstr>
      <vt:lpstr>PowerPoint Presentation</vt:lpstr>
      <vt:lpstr>PowerPoint Presentation</vt:lpstr>
      <vt:lpstr>Sanitation for all</vt:lpstr>
      <vt:lpstr>Current Sanitation Ladder – WHO/UNICEF </vt:lpstr>
      <vt:lpstr>PowerPoint Presentation</vt:lpstr>
      <vt:lpstr>PowerPoint Presentation</vt:lpstr>
      <vt:lpstr>PowerPoint Presentation</vt:lpstr>
      <vt:lpstr>PowerPoint Presentation</vt:lpstr>
      <vt:lpstr>PowerPoint Presentation</vt:lpstr>
      <vt:lpstr>Sanitation-for-all Framework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lpstr>PowerPoint Presentation</vt:lpstr>
      <vt:lpstr>Thank You!</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keywords/>
  <cp:lastModifiedBy/>
  <cp:revision>2</cp:revision>
  <dcterms:created xsi:type="dcterms:W3CDTF">2016-03-07T14:37:09Z</dcterms:created>
  <dcterms:modified xsi:type="dcterms:W3CDTF">2017-05-12T11:59:29Z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TC034605459991</vt:lpwstr>
  </property>
</Properties>
</file>